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58" r:id="rId17"/>
    <p:sldId id="259" r:id="rId18"/>
    <p:sldId id="260" r:id="rId19"/>
    <p:sldId id="261" r:id="rId20"/>
    <p:sldId id="262" r:id="rId2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4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4908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657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337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03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277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047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113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848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3518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134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B0250-4901-4F48-8A9B-3C887724B586}" type="datetimeFigureOut">
              <a:rPr lang="id-ID" smtClean="0"/>
              <a:t>26/08/2016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FE602-E17B-4590-B13B-50C70B437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337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://fisikastudycenter.com/fisika-xii-sma/45-induksi-elektromagnetik" TargetMode="Externa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w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-7257"/>
            <a:ext cx="5715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0" y="0"/>
            <a:ext cx="49911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>
            <a:off x="3276600" y="0"/>
            <a:ext cx="1600199" cy="1839275"/>
            <a:chOff x="3200399" y="67270"/>
            <a:chExt cx="1600199" cy="1839275"/>
          </a:xfrm>
        </p:grpSpPr>
        <p:sp>
          <p:nvSpPr>
            <p:cNvPr id="6" name="Flowchart: Document 5"/>
            <p:cNvSpPr/>
            <p:nvPr/>
          </p:nvSpPr>
          <p:spPr>
            <a:xfrm rot="5400000">
              <a:off x="3242964" y="109836"/>
              <a:ext cx="1515069" cy="1600199"/>
            </a:xfrm>
            <a:prstGeom prst="flowChartDocument">
              <a:avLst/>
            </a:prstGeom>
            <a:solidFill>
              <a:srgbClr val="FF9900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ekton Pro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00399" y="67270"/>
              <a:ext cx="156345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4400" b="1" dirty="0">
                  <a:solidFill>
                    <a:schemeClr val="tx1"/>
                  </a:solidFill>
                  <a:latin typeface="Book Antiqua" pitchFamily="18" charset="0"/>
                </a:rPr>
                <a:t>Bab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86327" y="459995"/>
              <a:ext cx="74892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8800" b="1" dirty="0">
                  <a:solidFill>
                    <a:schemeClr val="tx1"/>
                  </a:solidFill>
                  <a:latin typeface="Book Antiqua" pitchFamily="18" charset="0"/>
                </a:rPr>
                <a:t>4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3135868"/>
            <a:ext cx="5029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7663" indent="-347663">
              <a:buFont typeface="+mj-lt"/>
              <a:buAutoNum type="alphaUcPeriod"/>
            </a:pPr>
            <a:r>
              <a:rPr lang="en-US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Gaya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Gerak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Listrik</a:t>
            </a:r>
            <a:endParaRPr lang="en-US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657600"/>
            <a:ext cx="5029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7663" indent="-347663">
              <a:buFont typeface="+mj-lt"/>
              <a:buAutoNum type="alphaUcPeriod" startAt="2"/>
            </a:pPr>
            <a:r>
              <a:rPr lang="en-US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Hukum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Lenz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168403"/>
            <a:ext cx="5029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7663" indent="-347663">
              <a:buFont typeface="+mj-lt"/>
              <a:buAutoNum type="alphaUcPeriod" startAt="3"/>
            </a:pPr>
            <a:r>
              <a:rPr lang="en-US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Induktansi</a:t>
            </a:r>
            <a:endParaRPr lang="en-US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ound Single Corner Rectangle 11"/>
          <p:cNvSpPr/>
          <p:nvPr/>
        </p:nvSpPr>
        <p:spPr>
          <a:xfrm rot="10800000" flipH="1" flipV="1">
            <a:off x="3124200" y="6172200"/>
            <a:ext cx="6019800" cy="685800"/>
          </a:xfrm>
          <a:prstGeom prst="round1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d-ID" sz="1600" dirty="0">
                <a:solidFill>
                  <a:schemeClr val="tx1"/>
                </a:solidFill>
              </a:rPr>
              <a:t>BUKU SISWA Aktif dan Kreatif Belajar Fisika 3 untuk Kelas XII SMA/MA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id-ID" sz="1600" dirty="0">
                <a:solidFill>
                  <a:schemeClr val="tx1"/>
                </a:solidFill>
              </a:rPr>
              <a:t>Peminatan Matematika dan Ilmu-Ilmu Alam</a:t>
            </a:r>
            <a:endParaRPr lang="en-US" sz="16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4800" y="6019800"/>
            <a:ext cx="8991599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" name="Picture 2" descr="D:\aaa\logo-grafind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-76200" y="1676400"/>
            <a:ext cx="5029200" cy="1095829"/>
            <a:chOff x="0" y="1676400"/>
            <a:chExt cx="5029200" cy="1095829"/>
          </a:xfrm>
        </p:grpSpPr>
        <p:sp>
          <p:nvSpPr>
            <p:cNvPr id="16" name="Rectangle 15"/>
            <p:cNvSpPr/>
            <p:nvPr/>
          </p:nvSpPr>
          <p:spPr>
            <a:xfrm>
              <a:off x="76200" y="1676400"/>
              <a:ext cx="4933950" cy="1094839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000" b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4991100" y="1676400"/>
              <a:ext cx="38100" cy="888253"/>
            </a:xfrm>
            <a:prstGeom prst="line">
              <a:avLst/>
            </a:prstGeom>
            <a:ln w="88900" cap="rnd" cmpd="dbl">
              <a:solidFill>
                <a:srgbClr val="0033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2771240"/>
              <a:ext cx="4991100" cy="989"/>
            </a:xfrm>
            <a:prstGeom prst="line">
              <a:avLst/>
            </a:prstGeom>
            <a:ln w="88900" cap="rnd" cmpd="dbl">
              <a:solidFill>
                <a:srgbClr val="0033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0" y="1960602"/>
              <a:ext cx="50292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000" b="1" dirty="0" err="1">
                  <a:latin typeface="Book Antiqua" pitchFamily="18" charset="0"/>
                </a:rPr>
                <a:t>Induksi</a:t>
              </a:r>
              <a:r>
                <a:rPr lang="en-US" sz="3000" b="1" dirty="0">
                  <a:latin typeface="Book Antiqua" pitchFamily="18" charset="0"/>
                </a:rPr>
                <a:t> Faraday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0" y="4648200"/>
            <a:ext cx="50292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D. 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Aplikasi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Induksi</a:t>
            </a:r>
            <a:r>
              <a:rPr lang="en-US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Elektromagnetik</a:t>
            </a:r>
            <a:endParaRPr lang="en-US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10 Over the Se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" y="6134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93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0" y="976746"/>
            <a:ext cx="9144000" cy="17560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3622115" y="504398"/>
            <a:ext cx="15899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Contoh</a:t>
            </a:r>
            <a:r>
              <a:rPr lang="en-US" sz="2200" b="1" dirty="0"/>
              <a:t> </a:t>
            </a:r>
            <a:r>
              <a:rPr lang="en-US" sz="2200" b="1" dirty="0" err="1"/>
              <a:t>Soal</a:t>
            </a:r>
            <a:endParaRPr lang="id-ID" sz="2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14581" y="2902522"/>
            <a:ext cx="16055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Latihan</a:t>
            </a:r>
            <a:r>
              <a:rPr lang="en-US" sz="2200" b="1" dirty="0"/>
              <a:t> </a:t>
            </a:r>
            <a:r>
              <a:rPr lang="en-US" sz="2200" b="1" dirty="0" err="1"/>
              <a:t>Soal</a:t>
            </a:r>
            <a:endParaRPr lang="id-ID" sz="2200" b="1" dirty="0"/>
          </a:p>
        </p:txBody>
      </p:sp>
      <p:sp>
        <p:nvSpPr>
          <p:cNvPr id="17" name="Rectangle 16"/>
          <p:cNvSpPr/>
          <p:nvPr/>
        </p:nvSpPr>
        <p:spPr>
          <a:xfrm>
            <a:off x="0" y="3366656"/>
            <a:ext cx="9144000" cy="17352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F:\PowerPoint\file gambar\GM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5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8600" y="1066800"/>
                <a:ext cx="8686800" cy="1387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Hitunglah </a:t>
                </a:r>
                <a:r>
                  <a:rPr lang="en-US" dirty="0" err="1"/>
                  <a:t>induktansi</a:t>
                </a:r>
                <a:r>
                  <a:rPr lang="en-US" dirty="0"/>
                  <a:t> </a:t>
                </a:r>
                <a:r>
                  <a:rPr lang="en-US" dirty="0" err="1"/>
                  <a:t>diri</a:t>
                </a:r>
                <a:r>
                  <a:rPr lang="en-US" dirty="0"/>
                  <a:t> </a:t>
                </a:r>
                <a:r>
                  <a:rPr lang="en-US" dirty="0" err="1"/>
                  <a:t>solenoida</a:t>
                </a:r>
                <a:r>
                  <a:rPr lang="en-US" dirty="0"/>
                  <a:t> yang </a:t>
                </a:r>
                <a:r>
                  <a:rPr lang="en-US" dirty="0" err="1"/>
                  <a:t>panjangnya</a:t>
                </a:r>
                <a:r>
                  <a:rPr lang="en-US" dirty="0"/>
                  <a:t> 20 cm, </a:t>
                </a:r>
                <a:r>
                  <a:rPr lang="en-US" dirty="0" err="1"/>
                  <a:t>luas</a:t>
                </a:r>
                <a:r>
                  <a:rPr lang="en-US" dirty="0"/>
                  <a:t> 5 cm</a:t>
                </a:r>
                <a:r>
                  <a:rPr lang="en-US" baseline="30000" dirty="0"/>
                  <a:t>2</a:t>
                </a:r>
                <a:r>
                  <a:rPr lang="en-US" dirty="0"/>
                  <a:t>,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:r>
                  <a:rPr lang="en-US" dirty="0" err="1"/>
                  <a:t>terdiri</a:t>
                </a:r>
                <a:r>
                  <a:rPr lang="en-US" dirty="0"/>
                  <a:t> </a:t>
                </a:r>
                <a:r>
                  <a:rPr lang="en-US" dirty="0" err="1"/>
                  <a:t>atas</a:t>
                </a:r>
                <a:r>
                  <a:rPr lang="en-US" dirty="0"/>
                  <a:t> 200 </a:t>
                </a:r>
                <a:r>
                  <a:rPr lang="en-US" dirty="0" err="1"/>
                  <a:t>lilitan</a:t>
                </a:r>
                <a:r>
                  <a:rPr lang="en-US" dirty="0"/>
                  <a:t>. </a:t>
                </a:r>
                <a:r>
                  <a:rPr lang="en-US" dirty="0" err="1"/>
                  <a:t>Diketahui</a:t>
                </a:r>
                <a:r>
                  <a:rPr lang="en-US" dirty="0"/>
                  <a:t> </a:t>
                </a:r>
                <a:r>
                  <a:rPr lang="en-US" dirty="0">
                    <a:sym typeface="Symbol"/>
                  </a:rPr>
                  <a:t></a:t>
                </a:r>
                <a:r>
                  <a:rPr lang="en-US" baseline="-25000" dirty="0">
                    <a:sym typeface="Symbol"/>
                  </a:rPr>
                  <a:t>0</a:t>
                </a:r>
                <a:r>
                  <a:rPr lang="en-US" dirty="0">
                    <a:sym typeface="Symbol"/>
                  </a:rPr>
                  <a:t> = 4 x 10</a:t>
                </a:r>
                <a:r>
                  <a:rPr lang="en-US" baseline="30000" dirty="0">
                    <a:sym typeface="Symbol"/>
                  </a:rPr>
                  <a:t>-7</a:t>
                </a:r>
                <a:endParaRPr lang="en-US" baseline="30000" dirty="0"/>
              </a:p>
              <a:p>
                <a:r>
                  <a:rPr lang="en-US" dirty="0" err="1"/>
                  <a:t>Jawab</a:t>
                </a:r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ℓ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/>
                                <a:sym typeface="Symbol"/>
                              </a:rPr>
                              <m:t>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−7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200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−4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0,2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=4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dirty="0"/>
                  <a:t> H</a:t>
                </a:r>
                <a:endParaRPr lang="id-ID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8686800" cy="1387944"/>
              </a:xfrm>
              <a:prstGeom prst="rect">
                <a:avLst/>
              </a:prstGeom>
              <a:blipFill rotWithShape="1">
                <a:blip r:embed="rId3"/>
                <a:stretch>
                  <a:fillRect l="-632" t="-2193" r="-281" b="-43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70767" y="3429000"/>
            <a:ext cx="8216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solenoida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25 cm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100 </a:t>
            </a:r>
            <a:r>
              <a:rPr lang="en-US" dirty="0" err="1"/>
              <a:t>lilitan</a:t>
            </a:r>
            <a:r>
              <a:rPr lang="en-US" dirty="0"/>
              <a:t>. </a:t>
            </a:r>
            <a:r>
              <a:rPr lang="en-US" dirty="0" err="1"/>
              <a:t>Kumparan</a:t>
            </a:r>
            <a:r>
              <a:rPr lang="en-US" dirty="0"/>
              <a:t> </a:t>
            </a:r>
            <a:r>
              <a:rPr lang="en-US" dirty="0" err="1"/>
              <a:t>kawat</a:t>
            </a:r>
            <a:r>
              <a:rPr lang="en-US" dirty="0"/>
              <a:t> lain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50 </a:t>
            </a:r>
            <a:r>
              <a:rPr lang="en-US" dirty="0" err="1"/>
              <a:t>lilitan</a:t>
            </a:r>
            <a:r>
              <a:rPr lang="en-US" dirty="0"/>
              <a:t> </a:t>
            </a:r>
            <a:r>
              <a:rPr lang="en-US" dirty="0" err="1"/>
              <a:t>dililitkan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solenoida</a:t>
            </a:r>
            <a:r>
              <a:rPr lang="en-US" dirty="0"/>
              <a:t>. </a:t>
            </a: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induktansi</a:t>
            </a:r>
            <a:r>
              <a:rPr lang="en-US" dirty="0"/>
              <a:t> </a:t>
            </a:r>
            <a:r>
              <a:rPr lang="en-US" dirty="0" err="1"/>
              <a:t>timbal</a:t>
            </a:r>
            <a:r>
              <a:rPr lang="en-US" dirty="0"/>
              <a:t> </a:t>
            </a:r>
            <a:r>
              <a:rPr lang="en-US" dirty="0" err="1"/>
              <a:t>balik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solenioda</a:t>
            </a:r>
            <a:r>
              <a:rPr lang="en-US" dirty="0"/>
              <a:t> = 25 cm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Kumparan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induktansi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5 </a:t>
            </a:r>
            <a:r>
              <a:rPr lang="en-US" dirty="0" err="1"/>
              <a:t>mH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tahanan</a:t>
            </a:r>
            <a:r>
              <a:rPr lang="en-US" dirty="0"/>
              <a:t> 12 ohm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baterai</a:t>
            </a:r>
            <a:r>
              <a:rPr lang="en-US" dirty="0"/>
              <a:t> 12 V. </a:t>
            </a: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yang </a:t>
            </a:r>
            <a:r>
              <a:rPr lang="en-US" dirty="0" err="1"/>
              <a:t>tersimpan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kumparan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arusnya</a:t>
            </a:r>
            <a:r>
              <a:rPr lang="en-US" dirty="0"/>
              <a:t> </a:t>
            </a:r>
            <a:r>
              <a:rPr lang="en-US" dirty="0" err="1"/>
              <a:t>stabil</a:t>
            </a:r>
            <a:r>
              <a:rPr lang="en-US" dirty="0"/>
              <a:t>.</a:t>
            </a:r>
            <a:endParaRPr lang="id-ID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10806" y="5228272"/>
            <a:ext cx="5518894" cy="1522413"/>
            <a:chOff x="-136805" y="5427590"/>
            <a:chExt cx="5518894" cy="1522413"/>
          </a:xfrm>
        </p:grpSpPr>
        <p:sp>
          <p:nvSpPr>
            <p:cNvPr id="19" name="Round Diagonal Corner Rectangle 18"/>
            <p:cNvSpPr/>
            <p:nvPr/>
          </p:nvSpPr>
          <p:spPr bwMode="auto">
            <a:xfrm>
              <a:off x="261369" y="5749027"/>
              <a:ext cx="5120720" cy="1152427"/>
            </a:xfrm>
            <a:prstGeom prst="round2Diag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6675" cap="flat" cmpd="sng" algn="ctr">
              <a:solidFill>
                <a:schemeClr val="accent3">
                  <a:lumMod val="75000"/>
                </a:schemeClr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</a:endParaRPr>
            </a:p>
          </p:txBody>
        </p:sp>
        <p:pic>
          <p:nvPicPr>
            <p:cNvPr id="20" name="Picture 23" descr="0511-0909-0119-4517_Child_Doing_Math_Homework__clipart_image(www.clipartguide.com).png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 flipH="1">
              <a:off x="-136805" y="5427590"/>
              <a:ext cx="1499811" cy="1522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 bwMode="auto">
            <a:xfrm>
              <a:off x="1214675" y="5873320"/>
              <a:ext cx="41050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Kerjakan </a:t>
              </a:r>
              <a:r>
                <a:rPr lang="en-US" b="1" dirty="0"/>
                <a:t>Uji </a:t>
              </a:r>
              <a:r>
                <a:rPr lang="en-US" b="1" dirty="0" err="1"/>
                <a:t>Kompetensi</a:t>
              </a:r>
              <a:r>
                <a:rPr lang="en-US" b="1" dirty="0"/>
                <a:t> 4.1 </a:t>
              </a:r>
              <a:r>
                <a:rPr lang="en-US" dirty="0"/>
                <a:t>di Buku Siswa </a:t>
              </a:r>
              <a:r>
                <a:rPr lang="en-US" i="1" dirty="0"/>
                <a:t>Aktif dan Kreatif Belajar Fisika 3 </a:t>
              </a:r>
              <a:r>
                <a:rPr lang="en-US" dirty="0" err="1"/>
                <a:t>halaman</a:t>
              </a:r>
              <a:r>
                <a:rPr lang="en-US" dirty="0"/>
                <a:t> 86.</a:t>
              </a:r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54216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5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07918" y="313152"/>
            <a:ext cx="6872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b="1" dirty="0">
                <a:solidFill>
                  <a:srgbClr val="FF0000"/>
                </a:solidFill>
              </a:rPr>
              <a:t>D. Aplikasi Induksi Elektromagnetik </a:t>
            </a:r>
            <a:endParaRPr lang="id-ID" sz="28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143000"/>
            <a:ext cx="4144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1. GGL Induksi pada Generator </a:t>
            </a:r>
            <a:endParaRPr lang="id-ID" sz="2400" dirty="0"/>
          </a:p>
        </p:txBody>
      </p:sp>
      <p:sp>
        <p:nvSpPr>
          <p:cNvPr id="7" name="Rectangle 6"/>
          <p:cNvSpPr/>
          <p:nvPr/>
        </p:nvSpPr>
        <p:spPr>
          <a:xfrm>
            <a:off x="381000" y="1661706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i="1" dirty="0"/>
              <a:t>Generator </a:t>
            </a:r>
            <a:r>
              <a:rPr lang="id-ID" dirty="0"/>
              <a:t>adalah alat yang dapat mengubah energi mekanik menjadi energi listrik. 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031038"/>
            <a:ext cx="792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Prinsip kerjanya berdasarkan pada peristiwa induksi elektromagnetik. Perubahan fluks magnetik yang melalui sebuah kumparan menginduksikan arus listrik pada kumparan itu.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2963918"/>
            <a:ext cx="777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Jika sebuah kumparan penghantar digerakkan di dalam medan magnet dan memotong garis-garis gaya magnet, kumparan tersebut akan timbul GGL induksi yang memenuhi persamaan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797875" y="3875809"/>
            <a:ext cx="1324842" cy="748145"/>
            <a:chOff x="4426527" y="935182"/>
            <a:chExt cx="1324842" cy="748145"/>
          </a:xfrm>
        </p:grpSpPr>
        <p:sp>
          <p:nvSpPr>
            <p:cNvPr id="12" name="Rounded Rectangle 11"/>
            <p:cNvSpPr/>
            <p:nvPr/>
          </p:nvSpPr>
          <p:spPr>
            <a:xfrm>
              <a:off x="4426527" y="935182"/>
              <a:ext cx="1324842" cy="7481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201" y="998104"/>
              <a:ext cx="1035373" cy="617242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17" y="4042065"/>
            <a:ext cx="3198940" cy="2527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9" y="4208319"/>
            <a:ext cx="3209357" cy="2493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361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313152"/>
            <a:ext cx="42557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200" b="1" dirty="0"/>
              <a:t>a. Generator Arus Bolak-Balik (AC) </a:t>
            </a:r>
            <a:endParaRPr lang="id-ID" sz="2200" dirty="0"/>
          </a:p>
        </p:txBody>
      </p:sp>
      <p:pic>
        <p:nvPicPr>
          <p:cNvPr id="7" name="Picture 6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5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7500" y="2133600"/>
            <a:ext cx="622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Besarnya fluks magnetik yang menembus kumparan menjadi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7500" y="2741214"/>
            <a:ext cx="5232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Oleh karena itu, GGL induksi yang dihasilkan adalah </a:t>
            </a:r>
            <a:endParaRPr lang="id-ID" dirty="0"/>
          </a:p>
        </p:txBody>
      </p:sp>
      <p:sp>
        <p:nvSpPr>
          <p:cNvPr id="12" name="Right Arrow 11"/>
          <p:cNvSpPr/>
          <p:nvPr/>
        </p:nvSpPr>
        <p:spPr>
          <a:xfrm>
            <a:off x="6037943" y="2161347"/>
            <a:ext cx="343968" cy="3415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ight Arrow 14"/>
          <p:cNvSpPr/>
          <p:nvPr/>
        </p:nvSpPr>
        <p:spPr>
          <a:xfrm>
            <a:off x="5254171" y="2769520"/>
            <a:ext cx="343968" cy="3415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6" y="3303190"/>
            <a:ext cx="3492867" cy="191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4" name="Rectangle 13"/>
          <p:cNvSpPr/>
          <p:nvPr/>
        </p:nvSpPr>
        <p:spPr>
          <a:xfrm>
            <a:off x="3998864" y="3506036"/>
            <a:ext cx="4573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Persamaan GGL induksi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id-ID" dirty="0"/>
              <a:t>dapat dirumuskan menjadi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69772" y="4724055"/>
            <a:ext cx="2069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Dengan</a:t>
            </a:r>
            <a:r>
              <a:rPr lang="en-US" dirty="0"/>
              <a:t> </a:t>
            </a:r>
            <a:r>
              <a:rPr lang="id-ID" dirty="0">
                <a:sym typeface="Symbol"/>
              </a:rPr>
              <a:t></a:t>
            </a:r>
            <a:r>
              <a:rPr lang="it-IT" baseline="-25000" dirty="0"/>
              <a:t>m</a:t>
            </a:r>
            <a:r>
              <a:rPr lang="id-ID" dirty="0"/>
              <a:t> = </a:t>
            </a:r>
            <a:r>
              <a:rPr lang="id-ID" i="1" dirty="0"/>
              <a:t>NBA</a:t>
            </a:r>
            <a:r>
              <a:rPr lang="it-IT" dirty="0">
                <a:sym typeface="Symbol"/>
              </a:rPr>
              <a:t> </a:t>
            </a:r>
            <a:r>
              <a:rPr lang="id-ID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6480" y="5444836"/>
            <a:ext cx="7916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Jika dibuat grafik hubungan antara </a:t>
            </a:r>
            <a:r>
              <a:rPr lang="id-ID" i="1" dirty="0">
                <a:sym typeface="Symbol"/>
              </a:rPr>
              <a:t></a:t>
            </a:r>
            <a:r>
              <a:rPr lang="id-ID" dirty="0"/>
              <a:t> terhadap waktu </a:t>
            </a:r>
            <a:r>
              <a:rPr lang="en-US" i="1" dirty="0"/>
              <a:t>T</a:t>
            </a:r>
            <a:r>
              <a:rPr lang="id-ID" i="1" dirty="0"/>
              <a:t> </a:t>
            </a:r>
            <a:r>
              <a:rPr lang="id-ID" dirty="0"/>
              <a:t>dari generator arus tersebut maka akan didapatkan seperti pada </a:t>
            </a:r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s</a:t>
            </a:r>
            <a:r>
              <a:rPr lang="id-ID" dirty="0"/>
              <a:t>ehingga </a:t>
            </a:r>
            <a:r>
              <a:rPr lang="id-ID" b="1" dirty="0"/>
              <a:t>generator</a:t>
            </a:r>
            <a:r>
              <a:rPr lang="id-ID" dirty="0"/>
              <a:t> itu disebut sebagai generator </a:t>
            </a:r>
            <a:r>
              <a:rPr lang="id-ID" b="1" dirty="0"/>
              <a:t>arus bolak-balik (AC).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205348" y="858982"/>
            <a:ext cx="4499262" cy="1208809"/>
            <a:chOff x="921658" y="1752600"/>
            <a:chExt cx="4499262" cy="1208809"/>
          </a:xfrm>
        </p:grpSpPr>
        <p:sp>
          <p:nvSpPr>
            <p:cNvPr id="19" name="AutoShape 14"/>
            <p:cNvSpPr>
              <a:spLocks noChangeArrowheads="1"/>
            </p:cNvSpPr>
            <p:nvPr/>
          </p:nvSpPr>
          <p:spPr bwMode="auto">
            <a:xfrm>
              <a:off x="921658" y="2167886"/>
              <a:ext cx="3532907" cy="793523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66600" cap="flat">
              <a:solidFill>
                <a:srgbClr val="00CC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248010" y="1786449"/>
              <a:ext cx="1654847" cy="609600"/>
            </a:xfrm>
            <a:prstGeom prst="roundRect">
              <a:avLst/>
            </a:prstGeom>
            <a:solidFill>
              <a:srgbClr val="00CCFF"/>
            </a:solidFill>
            <a:ln>
              <a:noFill/>
            </a:ln>
            <a:scene3d>
              <a:camera prst="orthographicFront">
                <a:rot lat="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017209" y="2481553"/>
              <a:ext cx="4403711" cy="367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5000" rIns="90000" bIns="45000">
              <a:spAutoFit/>
            </a:bodyPr>
            <a:lstStyle/>
            <a:p>
              <a:r>
                <a:rPr lang="id-ID" dirty="0"/>
                <a:t>Lakukan </a:t>
              </a:r>
              <a:r>
                <a:rPr lang="en-US" b="1" dirty="0"/>
                <a:t>K</a:t>
              </a:r>
              <a:r>
                <a:rPr lang="id-ID" b="1" dirty="0"/>
                <a:t>egiatan </a:t>
              </a:r>
              <a:r>
                <a:rPr lang="en-US" b="1" dirty="0"/>
                <a:t>4.2</a:t>
              </a:r>
              <a:r>
                <a:rPr lang="id-ID" dirty="0"/>
                <a:t> dengan baik.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37687" y="1752600"/>
              <a:ext cx="2258043" cy="584775"/>
            </a:xfrm>
            <a:prstGeom prst="rect">
              <a:avLst/>
            </a:prstGeom>
            <a:scene3d>
              <a:camera prst="orthographicFront">
                <a:rot lat="0" lon="0" rev="600000"/>
              </a:camera>
              <a:lightRig rig="threePt" dir="t"/>
            </a:scene3d>
          </p:spPr>
          <p:txBody>
            <a:bodyPr wrap="square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r>
                <a:rPr lang="en-US" sz="3200" b="1" dirty="0">
                  <a:ln w="11430"/>
                  <a:solidFill>
                    <a:srgbClr val="FFFF66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Calibri" pitchFamily="34" charset="0"/>
                </a:rPr>
                <a:t>Kegiatan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54648" y="2098963"/>
            <a:ext cx="2609689" cy="446809"/>
            <a:chOff x="6381911" y="2098963"/>
            <a:chExt cx="2609689" cy="446809"/>
          </a:xfrm>
        </p:grpSpPr>
        <p:sp>
          <p:nvSpPr>
            <p:cNvPr id="23" name="Rounded Rectangle 22"/>
            <p:cNvSpPr/>
            <p:nvPr/>
          </p:nvSpPr>
          <p:spPr>
            <a:xfrm>
              <a:off x="6421581" y="2098963"/>
              <a:ext cx="2504210" cy="44680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81911" y="2145268"/>
              <a:ext cx="26096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i="1" dirty="0">
                  <a:sym typeface="Symbol"/>
                </a:rPr>
                <a:t></a:t>
              </a:r>
              <a:r>
                <a:rPr lang="es-ES" i="1" dirty="0"/>
                <a:t> = BA </a:t>
              </a:r>
              <a:r>
                <a:rPr lang="es-ES" i="1" dirty="0" err="1"/>
                <a:t>cos</a:t>
              </a:r>
              <a:r>
                <a:rPr lang="es-ES" i="1" dirty="0"/>
                <a:t> </a:t>
              </a:r>
              <a:r>
                <a:rPr lang="es-ES" i="1" dirty="0">
                  <a:sym typeface="Symbol"/>
                </a:rPr>
                <a:t></a:t>
              </a:r>
              <a:r>
                <a:rPr lang="es-ES" i="1" dirty="0"/>
                <a:t> = BA </a:t>
              </a:r>
              <a:r>
                <a:rPr lang="es-ES" i="1" dirty="0" err="1"/>
                <a:t>cos</a:t>
              </a:r>
              <a:r>
                <a:rPr lang="es-ES" i="1" dirty="0"/>
                <a:t> </a:t>
              </a:r>
              <a:r>
                <a:rPr lang="es-ES" i="1" dirty="0">
                  <a:sym typeface="Symbol"/>
                </a:rPr>
                <a:t></a:t>
              </a:r>
              <a:r>
                <a:rPr lang="es-ES" i="1" dirty="0"/>
                <a:t>t </a:t>
              </a:r>
              <a:endParaRPr lang="id-ID" i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766955" y="2753592"/>
            <a:ext cx="1818614" cy="446809"/>
            <a:chOff x="5631872" y="2649682"/>
            <a:chExt cx="1818614" cy="446809"/>
          </a:xfrm>
        </p:grpSpPr>
        <p:sp>
          <p:nvSpPr>
            <p:cNvPr id="2" name="Rounded Rectangle 1"/>
            <p:cNvSpPr/>
            <p:nvPr/>
          </p:nvSpPr>
          <p:spPr>
            <a:xfrm>
              <a:off x="5631872" y="2649682"/>
              <a:ext cx="1818614" cy="44680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68523" y="2678668"/>
              <a:ext cx="17819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dirty="0">
                  <a:sym typeface="Symbol"/>
                </a:rPr>
                <a:t></a:t>
              </a:r>
              <a:r>
                <a:rPr lang="en-US" dirty="0">
                  <a:sym typeface="Symbol"/>
                </a:rPr>
                <a:t> </a:t>
              </a:r>
              <a:r>
                <a:rPr lang="id-ID" dirty="0"/>
                <a:t>= </a:t>
              </a:r>
              <a:r>
                <a:rPr lang="id-ID" i="1" dirty="0"/>
                <a:t>NBA</a:t>
              </a:r>
              <a:r>
                <a:rPr lang="en-US" i="1" dirty="0"/>
                <a:t> </a:t>
              </a:r>
              <a:r>
                <a:rPr lang="en-US" dirty="0">
                  <a:sym typeface="Symbol"/>
                </a:rPr>
                <a:t> </a:t>
              </a:r>
              <a:r>
                <a:rPr lang="id-ID" dirty="0"/>
                <a:t>sin</a:t>
              </a:r>
              <a:r>
                <a:rPr lang="en-US" dirty="0"/>
                <a:t> </a:t>
              </a:r>
              <a:r>
                <a:rPr lang="en-US" dirty="0">
                  <a:sym typeface="Symbol"/>
                </a:rPr>
                <a:t></a:t>
              </a:r>
              <a:r>
                <a:rPr lang="id-ID" i="1" dirty="0"/>
                <a:t>t </a:t>
              </a:r>
              <a:endParaRPr lang="id-ID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590309" y="4180610"/>
            <a:ext cx="1766454" cy="446809"/>
            <a:chOff x="4873337" y="3993573"/>
            <a:chExt cx="1766454" cy="446809"/>
          </a:xfrm>
        </p:grpSpPr>
        <p:sp>
          <p:nvSpPr>
            <p:cNvPr id="25" name="Rounded Rectangle 24"/>
            <p:cNvSpPr/>
            <p:nvPr/>
          </p:nvSpPr>
          <p:spPr>
            <a:xfrm>
              <a:off x="4873337" y="3993573"/>
              <a:ext cx="1766454" cy="44680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54772" y="4008091"/>
              <a:ext cx="1495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dirty="0">
                  <a:sym typeface="Symbol"/>
                </a:rPr>
                <a:t></a:t>
              </a:r>
              <a:r>
                <a:rPr lang="it-IT" dirty="0"/>
                <a:t> =</a:t>
              </a:r>
              <a:r>
                <a:rPr lang="id-ID" dirty="0">
                  <a:sym typeface="Symbol"/>
                </a:rPr>
                <a:t> </a:t>
              </a:r>
              <a:r>
                <a:rPr lang="it-IT" baseline="-25000" dirty="0"/>
                <a:t>m</a:t>
              </a:r>
              <a:r>
                <a:rPr lang="it-IT" dirty="0"/>
                <a:t> sin </a:t>
              </a:r>
              <a:r>
                <a:rPr lang="it-IT" dirty="0">
                  <a:sym typeface="Symbol"/>
                </a:rPr>
                <a:t></a:t>
              </a:r>
              <a:r>
                <a:rPr lang="it-IT" dirty="0"/>
                <a:t> </a:t>
              </a:r>
              <a:r>
                <a:rPr lang="it-IT" i="1" dirty="0"/>
                <a:t>t </a:t>
              </a:r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407966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33000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owerPoint\file gambar\GM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5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313152"/>
            <a:ext cx="37655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200" b="1" dirty="0"/>
              <a:t>b. Generator Arus Searah (DC) </a:t>
            </a:r>
            <a:endParaRPr lang="id-ID" sz="2200" dirty="0"/>
          </a:p>
        </p:txBody>
      </p:sp>
      <p:sp>
        <p:nvSpPr>
          <p:cNvPr id="6" name="Rectangle 5"/>
          <p:cNvSpPr/>
          <p:nvPr/>
        </p:nvSpPr>
        <p:spPr>
          <a:xfrm>
            <a:off x="228600" y="1143000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Alat yang menggunakan prinsip generator searah adalah </a:t>
            </a:r>
            <a:r>
              <a:rPr lang="id-ID" b="1" dirty="0"/>
              <a:t>dinamo</a:t>
            </a:r>
            <a:r>
              <a:rPr lang="id-ID" dirty="0"/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1828294"/>
            <a:ext cx="51746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Generator DC menggunakan cincin belah (komutator) yang hanya mempunyai satu terminal keluaran, sehingga arus listrik yang dihasilkan berupa arus searah (arus DC) walaupun sisi kumparan dalam magnet-magnetnya berputar.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287217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  <a:r>
              <a:rPr lang="id-ID" dirty="0"/>
              <a:t>etiap setengah putaran yang kumparan akan beralih sentuhan dari satu sikat ke sikat yang lain. Sehingga satu sikat selalu menerima tegangan positif atau negatif saja.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15592" y="40537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dirty="0"/>
              <a:t>Grafik hubungan antara gaya grafik listrik terhadap waktu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4099802"/>
            <a:ext cx="3187652" cy="222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grpSp>
        <p:nvGrpSpPr>
          <p:cNvPr id="3" name="Group 2"/>
          <p:cNvGrpSpPr/>
          <p:nvPr/>
        </p:nvGrpSpPr>
        <p:grpSpPr>
          <a:xfrm>
            <a:off x="5555385" y="384464"/>
            <a:ext cx="3495097" cy="2566554"/>
            <a:chOff x="5555385" y="384464"/>
            <a:chExt cx="3495097" cy="2566554"/>
          </a:xfrm>
        </p:grpSpPr>
        <p:sp>
          <p:nvSpPr>
            <p:cNvPr id="2" name="Rectangle 1"/>
            <p:cNvSpPr/>
            <p:nvPr/>
          </p:nvSpPr>
          <p:spPr>
            <a:xfrm>
              <a:off x="5579918" y="384464"/>
              <a:ext cx="3470564" cy="2566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1264" name="Group 11263"/>
            <p:cNvGrpSpPr/>
            <p:nvPr/>
          </p:nvGrpSpPr>
          <p:grpSpPr>
            <a:xfrm>
              <a:off x="5555385" y="505347"/>
              <a:ext cx="3387724" cy="2285953"/>
              <a:chOff x="5756276" y="484565"/>
              <a:chExt cx="3387724" cy="2285953"/>
            </a:xfrm>
          </p:grpSpPr>
          <p:pic>
            <p:nvPicPr>
              <p:cNvPr id="11268" name="Picture 4" descr="D:\DATA EDITOR\Rani\Bahan pekerjaan\PDF Pusbuk Fisika XII\Bab 5\2-70.tif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7188" y="514561"/>
                <a:ext cx="2986812" cy="2011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756276" y="1389437"/>
                <a:ext cx="8560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Sirkuit</a:t>
                </a:r>
                <a:r>
                  <a:rPr lang="en-US" sz="1200" dirty="0"/>
                  <a:t> </a:t>
                </a:r>
                <a:r>
                  <a:rPr lang="en-US" sz="1200" dirty="0" err="1"/>
                  <a:t>luar</a:t>
                </a:r>
                <a:endParaRPr lang="id-ID" sz="1200" dirty="0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6558099" y="1143000"/>
                <a:ext cx="680902" cy="4465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846990" y="881390"/>
                <a:ext cx="9392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Kontak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sikat</a:t>
                </a:r>
                <a:endParaRPr lang="id-ID" sz="1200" dirty="0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H="1" flipV="1">
                <a:off x="7239001" y="726916"/>
                <a:ext cx="340451" cy="22329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640221" y="484565"/>
                <a:ext cx="10381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Kutub</a:t>
                </a:r>
                <a:r>
                  <a:rPr lang="en-US" sz="1200" dirty="0"/>
                  <a:t> </a:t>
                </a:r>
                <a:r>
                  <a:rPr lang="en-US" sz="1200" dirty="0" err="1"/>
                  <a:t>selatan</a:t>
                </a:r>
                <a:endParaRPr lang="id-ID" sz="1200" dirty="0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H="1" flipV="1">
                <a:off x="8344320" y="1985194"/>
                <a:ext cx="340451" cy="22329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7995460" y="2242310"/>
                <a:ext cx="9162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Kutub</a:t>
                </a:r>
                <a:r>
                  <a:rPr lang="en-US" sz="1200" dirty="0"/>
                  <a:t> </a:t>
                </a:r>
                <a:r>
                  <a:rPr lang="en-US" sz="1200" dirty="0" err="1"/>
                  <a:t>utara</a:t>
                </a:r>
                <a:endParaRPr lang="id-ID" sz="1200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7159305" y="1789331"/>
                <a:ext cx="339762" cy="67037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6809754" y="2493519"/>
                <a:ext cx="8415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komutator</a:t>
                </a:r>
                <a:endParaRPr lang="id-ID" sz="1200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245" y="4307997"/>
            <a:ext cx="3900182" cy="265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30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59872" y="292370"/>
            <a:ext cx="2381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b="1" dirty="0"/>
              <a:t>2. Transformator </a:t>
            </a:r>
            <a:endParaRPr lang="id-ID" sz="2400" dirty="0"/>
          </a:p>
        </p:txBody>
      </p:sp>
      <p:pic>
        <p:nvPicPr>
          <p:cNvPr id="5" name="Picture 4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5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09845" y="2095500"/>
            <a:ext cx="8005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Perbandingan daya listrik yang dihasilkan pada kumpran sekunder terhadap daya listrik yang diberikan pada kumparan primer disebut </a:t>
            </a:r>
            <a:r>
              <a:rPr lang="id-ID" i="1" dirty="0"/>
              <a:t>efisiensi transformator</a:t>
            </a:r>
            <a:r>
              <a:rPr lang="id-ID" dirty="0"/>
              <a:t>. </a:t>
            </a:r>
          </a:p>
        </p:txBody>
      </p:sp>
      <p:sp>
        <p:nvSpPr>
          <p:cNvPr id="9" name="Rectangle 8"/>
          <p:cNvSpPr/>
          <p:nvPr/>
        </p:nvSpPr>
        <p:spPr>
          <a:xfrm>
            <a:off x="147500" y="2943225"/>
            <a:ext cx="4466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Secara matematis, dapat dirumuskan sebagai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500" y="3600966"/>
            <a:ext cx="8258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dengan</a:t>
            </a:r>
            <a:r>
              <a:rPr lang="id-ID" dirty="0">
                <a:sym typeface="Symbol"/>
              </a:rPr>
              <a:t></a:t>
            </a:r>
            <a:r>
              <a:rPr lang="id-ID" i="1" dirty="0">
                <a:sym typeface="Symbol"/>
              </a:rPr>
              <a:t></a:t>
            </a:r>
            <a:r>
              <a:rPr lang="id-ID" dirty="0"/>
              <a:t> adalah efisiensi transformator. Untuk transformator ideal, efisiensi</a:t>
            </a:r>
            <a:r>
              <a:rPr lang="en-US" dirty="0"/>
              <a:t> </a:t>
            </a:r>
            <a:r>
              <a:rPr lang="id-ID" i="1" dirty="0">
                <a:sym typeface="Symbol"/>
              </a:rPr>
              <a:t></a:t>
            </a:r>
            <a:r>
              <a:rPr lang="id-ID" dirty="0"/>
              <a:t> = 100%</a:t>
            </a:r>
            <a:r>
              <a:rPr lang="id-ID" i="1" dirty="0"/>
              <a:t>. </a:t>
            </a:r>
            <a:endParaRPr lang="id-ID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28703" y="827809"/>
            <a:ext cx="4499262" cy="1208809"/>
            <a:chOff x="921658" y="1752600"/>
            <a:chExt cx="4499262" cy="1208809"/>
          </a:xfrm>
        </p:grpSpPr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921658" y="2167886"/>
              <a:ext cx="4135579" cy="793523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66600" cap="flat">
              <a:solidFill>
                <a:srgbClr val="00CC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248010" y="1786449"/>
              <a:ext cx="1654847" cy="609600"/>
            </a:xfrm>
            <a:prstGeom prst="roundRect">
              <a:avLst/>
            </a:prstGeom>
            <a:solidFill>
              <a:srgbClr val="00CCFF"/>
            </a:solidFill>
            <a:ln>
              <a:noFill/>
            </a:ln>
            <a:scene3d>
              <a:camera prst="orthographicFront">
                <a:rot lat="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017209" y="2481553"/>
              <a:ext cx="4403711" cy="367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5000" rIns="90000" bIns="45000">
              <a:spAutoFit/>
            </a:bodyPr>
            <a:lstStyle/>
            <a:p>
              <a:r>
                <a:rPr lang="sv-SE" dirty="0"/>
                <a:t>Lakukan </a:t>
              </a:r>
              <a:r>
                <a:rPr lang="sv-SE" b="1" dirty="0"/>
                <a:t>Aktivitas Ilmiah 4.2 </a:t>
              </a:r>
              <a:r>
                <a:rPr lang="sv-SE" dirty="0"/>
                <a:t>dengan baik </a:t>
              </a:r>
              <a:endParaRPr lang="id-ID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37687" y="1752600"/>
              <a:ext cx="2258043" cy="584775"/>
            </a:xfrm>
            <a:prstGeom prst="rect">
              <a:avLst/>
            </a:prstGeom>
            <a:scene3d>
              <a:camera prst="orthographicFront">
                <a:rot lat="0" lon="0" rev="600000"/>
              </a:camera>
              <a:lightRig rig="threePt" dir="t"/>
            </a:scene3d>
          </p:spPr>
          <p:txBody>
            <a:bodyPr wrap="square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r>
                <a:rPr lang="en-US" sz="3200" b="1" dirty="0">
                  <a:ln w="11430"/>
                  <a:solidFill>
                    <a:srgbClr val="FFFF66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Calibri" pitchFamily="34" charset="0"/>
                </a:rPr>
                <a:t>Kegiatan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9878" y="4521010"/>
            <a:ext cx="4035522" cy="1152427"/>
            <a:chOff x="1346567" y="5749027"/>
            <a:chExt cx="4035522" cy="1152427"/>
          </a:xfrm>
        </p:grpSpPr>
        <p:sp>
          <p:nvSpPr>
            <p:cNvPr id="21" name="Round Diagonal Corner Rectangle 20"/>
            <p:cNvSpPr/>
            <p:nvPr/>
          </p:nvSpPr>
          <p:spPr bwMode="auto">
            <a:xfrm>
              <a:off x="1346567" y="5749027"/>
              <a:ext cx="4035522" cy="1152427"/>
            </a:xfrm>
            <a:prstGeom prst="round2Diag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6675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346567" y="5829778"/>
              <a:ext cx="397317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Pelajari  </a:t>
              </a:r>
              <a:r>
                <a:rPr lang="en-US" sz="2000" b="1" dirty="0" err="1"/>
                <a:t>Contoh</a:t>
              </a:r>
              <a:r>
                <a:rPr lang="en-US" sz="2000" b="1" dirty="0"/>
                <a:t> 4. 3 </a:t>
              </a:r>
              <a:r>
                <a:rPr lang="en-US" sz="2000" dirty="0"/>
                <a:t>di Buku Siswa </a:t>
              </a:r>
              <a:r>
                <a:rPr lang="en-US" sz="2000" i="1" dirty="0"/>
                <a:t>Aktif dan Kreatif Belajar Fisika 3 </a:t>
              </a:r>
              <a:r>
                <a:rPr lang="en-US" sz="2000" dirty="0" err="1"/>
                <a:t>halaman</a:t>
              </a:r>
              <a:r>
                <a:rPr lang="en-US" sz="2000" dirty="0"/>
                <a:t> 90.</a:t>
              </a:r>
              <a:endParaRPr lang="id-ID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23955" y="2784765"/>
            <a:ext cx="3013363" cy="734450"/>
            <a:chOff x="4842164" y="2701637"/>
            <a:chExt cx="3013363" cy="734450"/>
          </a:xfrm>
        </p:grpSpPr>
        <p:sp>
          <p:nvSpPr>
            <p:cNvPr id="11" name="Rounded Rectangle 10"/>
            <p:cNvSpPr/>
            <p:nvPr/>
          </p:nvSpPr>
          <p:spPr>
            <a:xfrm>
              <a:off x="4842164" y="2701637"/>
              <a:ext cx="3013363" cy="72736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145" y="2714339"/>
              <a:ext cx="2802082" cy="721748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4" y="4216451"/>
            <a:ext cx="3132255" cy="2561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0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934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614581" y="543785"/>
            <a:ext cx="16055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Latihan</a:t>
            </a:r>
            <a:r>
              <a:rPr lang="en-US" sz="2200" b="1" dirty="0"/>
              <a:t> </a:t>
            </a:r>
            <a:r>
              <a:rPr lang="en-US" sz="2200" b="1" dirty="0" err="1"/>
              <a:t>Soal</a:t>
            </a:r>
            <a:endParaRPr lang="id-ID" sz="220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1101436"/>
            <a:ext cx="9144000" cy="287828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 descr="F:\PowerPoint\file gambar\GM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5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9918" y="1202480"/>
            <a:ext cx="82144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Kumparan</a:t>
            </a:r>
            <a:r>
              <a:rPr lang="en-US" dirty="0"/>
              <a:t> rotor generator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1.000 cm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100 </a:t>
            </a:r>
            <a:r>
              <a:rPr lang="en-US" dirty="0" err="1"/>
              <a:t>lilitan</a:t>
            </a:r>
            <a:r>
              <a:rPr lang="en-US" dirty="0"/>
              <a:t> </a:t>
            </a:r>
            <a:r>
              <a:rPr lang="en-US" dirty="0" err="1"/>
              <a:t>berputar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porosnya</a:t>
            </a:r>
            <a:r>
              <a:rPr lang="en-US" dirty="0"/>
              <a:t> yang </a:t>
            </a:r>
            <a:r>
              <a:rPr lang="en-US" dirty="0" err="1"/>
              <a:t>tegak</a:t>
            </a:r>
            <a:r>
              <a:rPr lang="en-US" dirty="0"/>
              <a:t> </a:t>
            </a:r>
            <a:r>
              <a:rPr lang="en-US" dirty="0" err="1"/>
              <a:t>lurus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medan</a:t>
            </a:r>
            <a:r>
              <a:rPr lang="en-US" dirty="0"/>
              <a:t> </a:t>
            </a:r>
            <a:r>
              <a:rPr lang="en-US" dirty="0" err="1"/>
              <a:t>magnetik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kutub-kutub</a:t>
            </a:r>
            <a:r>
              <a:rPr lang="en-US" dirty="0"/>
              <a:t> magnet stator. </a:t>
            </a:r>
            <a:r>
              <a:rPr lang="en-US" dirty="0" err="1"/>
              <a:t>Kerapatan</a:t>
            </a:r>
            <a:r>
              <a:rPr lang="en-US" dirty="0"/>
              <a:t> </a:t>
            </a:r>
            <a:r>
              <a:rPr lang="en-US" dirty="0" err="1"/>
              <a:t>fluks</a:t>
            </a:r>
            <a:r>
              <a:rPr lang="en-US" dirty="0"/>
              <a:t> </a:t>
            </a:r>
            <a:r>
              <a:rPr lang="en-US" dirty="0" err="1"/>
              <a:t>medan</a:t>
            </a:r>
            <a:r>
              <a:rPr lang="en-US" dirty="0"/>
              <a:t> </a:t>
            </a:r>
            <a:r>
              <a:rPr lang="en-US" dirty="0" err="1"/>
              <a:t>magnetik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1,5 </a:t>
            </a:r>
            <a:r>
              <a:rPr lang="en-US" dirty="0" err="1"/>
              <a:t>Wb</a:t>
            </a:r>
            <a:r>
              <a:rPr lang="en-US" dirty="0"/>
              <a:t>/m</a:t>
            </a:r>
            <a:r>
              <a:rPr lang="en-US" baseline="30000" dirty="0"/>
              <a:t>2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 rotor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kutub</a:t>
            </a:r>
            <a:r>
              <a:rPr lang="en-US" dirty="0"/>
              <a:t> magnet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kutub</a:t>
            </a:r>
            <a:r>
              <a:rPr lang="en-US" dirty="0"/>
              <a:t> magnet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0,50 </a:t>
            </a:r>
            <a:r>
              <a:rPr lang="en-US" dirty="0" err="1"/>
              <a:t>sekon</a:t>
            </a:r>
            <a:r>
              <a:rPr lang="en-US" dirty="0"/>
              <a:t>. </a:t>
            </a: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ggl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yang </a:t>
            </a:r>
            <a:r>
              <a:rPr lang="en-US" dirty="0" err="1"/>
              <a:t>dibangkitkan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ujung-ujung</a:t>
            </a:r>
            <a:r>
              <a:rPr lang="en-US" dirty="0"/>
              <a:t> rotor.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travo</a:t>
            </a:r>
            <a:r>
              <a:rPr lang="en-US" dirty="0"/>
              <a:t> </a:t>
            </a:r>
            <a:r>
              <a:rPr lang="en-US" i="1" dirty="0"/>
              <a:t>step-down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80%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tagangan</a:t>
            </a:r>
            <a:r>
              <a:rPr lang="en-US" dirty="0"/>
              <a:t> 1.000 V </a:t>
            </a:r>
            <a:r>
              <a:rPr lang="en-US" dirty="0" err="1"/>
              <a:t>menjadi</a:t>
            </a:r>
            <a:r>
              <a:rPr lang="en-US" dirty="0"/>
              <a:t> 200 V. </a:t>
            </a:r>
            <a:r>
              <a:rPr lang="en-US" dirty="0" err="1"/>
              <a:t>trafo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220V; 40W. </a:t>
            </a:r>
            <a:r>
              <a:rPr lang="en-US" dirty="0" err="1"/>
              <a:t>Berapakah</a:t>
            </a:r>
            <a:r>
              <a:rPr lang="en-US" dirty="0"/>
              <a:t> </a:t>
            </a:r>
            <a:r>
              <a:rPr lang="en-US" dirty="0" err="1"/>
              <a:t>kuat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kumparan</a:t>
            </a:r>
            <a:r>
              <a:rPr lang="en-US" dirty="0"/>
              <a:t> primer </a:t>
            </a:r>
            <a:r>
              <a:rPr lang="en-US" dirty="0" err="1"/>
              <a:t>trafo</a:t>
            </a:r>
            <a:r>
              <a:rPr lang="en-US" dirty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3335" y="3941443"/>
            <a:ext cx="5489866" cy="1662546"/>
            <a:chOff x="-107777" y="5238908"/>
            <a:chExt cx="5489866" cy="1662546"/>
          </a:xfrm>
        </p:grpSpPr>
        <p:sp>
          <p:nvSpPr>
            <p:cNvPr id="13" name="Round Diagonal Corner Rectangle 12"/>
            <p:cNvSpPr/>
            <p:nvPr/>
          </p:nvSpPr>
          <p:spPr bwMode="auto">
            <a:xfrm>
              <a:off x="261369" y="5749027"/>
              <a:ext cx="5120720" cy="1152427"/>
            </a:xfrm>
            <a:prstGeom prst="round2Diag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6675" cap="flat" cmpd="sng" algn="ctr">
              <a:solidFill>
                <a:schemeClr val="accent3">
                  <a:lumMod val="75000"/>
                </a:schemeClr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</a:endParaRPr>
            </a:p>
          </p:txBody>
        </p:sp>
        <p:pic>
          <p:nvPicPr>
            <p:cNvPr id="14" name="Picture 23" descr="0511-0909-0119-4517_Child_Doing_Math_Homework__clipart_image(www.clipartguide.com).png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flipH="1">
              <a:off x="-107777" y="5238908"/>
              <a:ext cx="1499811" cy="1522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14"/>
            <p:cNvSpPr/>
            <p:nvPr/>
          </p:nvSpPr>
          <p:spPr bwMode="auto">
            <a:xfrm>
              <a:off x="1346567" y="5887834"/>
              <a:ext cx="39731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Kerjakan </a:t>
              </a:r>
              <a:r>
                <a:rPr lang="en-US" b="1" dirty="0"/>
                <a:t>Uji </a:t>
              </a:r>
              <a:r>
                <a:rPr lang="en-US" b="1" dirty="0" err="1"/>
                <a:t>Kompetensi</a:t>
              </a:r>
              <a:r>
                <a:rPr lang="en-US" b="1" dirty="0"/>
                <a:t> 4.2 </a:t>
              </a:r>
              <a:r>
                <a:rPr lang="en-US" dirty="0"/>
                <a:t>di Buku Siswa </a:t>
              </a:r>
              <a:r>
                <a:rPr lang="en-US" i="1" dirty="0"/>
                <a:t>Aktif dan Kreatif Belajar Fisika 3 </a:t>
              </a:r>
              <a:r>
                <a:rPr lang="en-US" dirty="0" err="1"/>
                <a:t>halaman</a:t>
              </a:r>
              <a:r>
                <a:rPr lang="en-US" dirty="0"/>
                <a:t> 90.</a:t>
              </a:r>
              <a:endParaRPr lang="id-ID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17333" y="5277240"/>
            <a:ext cx="4530433" cy="1427017"/>
            <a:chOff x="921658" y="1752600"/>
            <a:chExt cx="4530433" cy="1427017"/>
          </a:xfrm>
        </p:grpSpPr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>
              <a:off x="921658" y="2167886"/>
              <a:ext cx="4530433" cy="1011731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66600" cap="flat">
              <a:solidFill>
                <a:srgbClr val="00CC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ounded Rectangle 18"/>
            <p:cNvSpPr/>
            <p:nvPr/>
          </p:nvSpPr>
          <p:spPr>
            <a:xfrm>
              <a:off x="1248010" y="1786449"/>
              <a:ext cx="1654847" cy="609600"/>
            </a:xfrm>
            <a:prstGeom prst="roundRect">
              <a:avLst/>
            </a:prstGeom>
            <a:solidFill>
              <a:srgbClr val="00CCFF"/>
            </a:solidFill>
            <a:ln>
              <a:noFill/>
            </a:ln>
            <a:scene3d>
              <a:camera prst="orthographicFront">
                <a:rot lat="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017209" y="2481553"/>
              <a:ext cx="4403711" cy="646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5000" rIns="90000" bIns="45000">
              <a:spAutoFit/>
            </a:bodyPr>
            <a:lstStyle/>
            <a:p>
              <a:pPr algn="ctr"/>
              <a:r>
                <a:rPr lang="en-US" dirty="0"/>
                <a:t>Kerjakan </a:t>
              </a:r>
              <a:r>
                <a:rPr lang="en-US" b="1" dirty="0" err="1"/>
                <a:t>Tugas</a:t>
              </a:r>
              <a:r>
                <a:rPr lang="en-US" b="1" dirty="0"/>
                <a:t> </a:t>
              </a:r>
              <a:r>
                <a:rPr lang="en-US" b="1" dirty="0" err="1"/>
                <a:t>Projek</a:t>
              </a:r>
              <a:r>
                <a:rPr lang="en-US" b="1" dirty="0"/>
                <a:t> </a:t>
              </a:r>
              <a:r>
                <a:rPr lang="en-US" dirty="0"/>
                <a:t>di Buku Siswa </a:t>
              </a:r>
              <a:r>
                <a:rPr lang="en-US" i="1" dirty="0"/>
                <a:t>Aktif dan Kreatif Belajar Fisika 3</a:t>
              </a:r>
              <a:r>
                <a:rPr lang="en-US" dirty="0"/>
                <a:t> </a:t>
              </a:r>
              <a:r>
                <a:rPr lang="en-US" dirty="0" err="1"/>
                <a:t>halaman</a:t>
              </a:r>
              <a:r>
                <a:rPr lang="en-US" dirty="0"/>
                <a:t> 90.</a:t>
              </a:r>
              <a:endParaRPr lang="id-ID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37687" y="1752600"/>
              <a:ext cx="2258043" cy="584775"/>
            </a:xfrm>
            <a:prstGeom prst="rect">
              <a:avLst/>
            </a:prstGeom>
            <a:scene3d>
              <a:camera prst="orthographicFront">
                <a:rot lat="0" lon="0" rev="600000"/>
              </a:camera>
              <a:lightRig rig="threePt" dir="t"/>
            </a:scene3d>
          </p:spPr>
          <p:txBody>
            <a:bodyPr wrap="square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r>
                <a:rPr lang="en-US" sz="3200" b="1" dirty="0">
                  <a:ln w="11430"/>
                  <a:solidFill>
                    <a:srgbClr val="FFFF66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Calibri" pitchFamily="34" charset="0"/>
                </a:rPr>
                <a:t>Kegiatan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2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67426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38" y="918413"/>
            <a:ext cx="5151124" cy="46816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2146" y="19396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erlin Sans FB Demi" pitchFamily="34" charset="0"/>
              </a:rPr>
              <a:t>Kesimpulan</a:t>
            </a:r>
            <a:endParaRPr lang="en-US" sz="4000" dirty="0">
              <a:latin typeface="Berlin Sans FB Demi" pitchFamily="34" charset="0"/>
              <a:cs typeface="Arial"/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0" y="1422399"/>
            <a:ext cx="3054311" cy="3018971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2" name="Picture 4" descr="D:\ikoonnn\internet ok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63753" y="3377090"/>
            <a:ext cx="1021395" cy="8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02517" y="1864806"/>
            <a:ext cx="2174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b="1" dirty="0" err="1"/>
              <a:t>Induksi</a:t>
            </a:r>
            <a:r>
              <a:rPr lang="en-US" b="1" dirty="0"/>
              <a:t> Faraday</a:t>
            </a:r>
            <a:r>
              <a:rPr lang="en-US" dirty="0"/>
              <a:t>, </a:t>
            </a:r>
            <a:r>
              <a:rPr lang="en-US" dirty="0" err="1"/>
              <a:t>buka</a:t>
            </a:r>
            <a:r>
              <a:rPr lang="en-US" dirty="0"/>
              <a:t> website </a:t>
            </a:r>
            <a:r>
              <a:rPr lang="en-US" dirty="0" err="1"/>
              <a:t>berikut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135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9723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0" y="1070265"/>
            <a:ext cx="9144000" cy="3823854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Horizontal Scroll 8"/>
          <p:cNvSpPr/>
          <p:nvPr/>
        </p:nvSpPr>
        <p:spPr>
          <a:xfrm>
            <a:off x="1066800" y="144528"/>
            <a:ext cx="1981200" cy="1143000"/>
          </a:xfrm>
          <a:prstGeom prst="horizontalScroll">
            <a:avLst/>
          </a:prstGeom>
          <a:solidFill>
            <a:srgbClr val="FFCC66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Berlin Sans FB Demi" pitchFamily="34" charset="0"/>
              </a:rPr>
              <a:t>Kuis</a:t>
            </a:r>
            <a:endParaRPr lang="en-US" sz="4000" dirty="0">
              <a:solidFill>
                <a:schemeClr val="tx1"/>
              </a:solidFill>
              <a:latin typeface="Berlin Sans FB Demi" pitchFamily="34" charset="0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05199" y="4880264"/>
            <a:ext cx="5105378" cy="1600200"/>
            <a:chOff x="-107777" y="5238908"/>
            <a:chExt cx="5105378" cy="1600200"/>
          </a:xfrm>
        </p:grpSpPr>
        <p:sp>
          <p:nvSpPr>
            <p:cNvPr id="11" name="Round Diagonal Corner Rectangle 10"/>
            <p:cNvSpPr/>
            <p:nvPr/>
          </p:nvSpPr>
          <p:spPr bwMode="auto">
            <a:xfrm>
              <a:off x="261369" y="5749027"/>
              <a:ext cx="4736232" cy="1090081"/>
            </a:xfrm>
            <a:prstGeom prst="round2Diag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6675" cap="flat" cmpd="sng" algn="ctr">
              <a:solidFill>
                <a:schemeClr val="accent3">
                  <a:lumMod val="75000"/>
                </a:schemeClr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</a:endParaRPr>
            </a:p>
          </p:txBody>
        </p:sp>
        <p:pic>
          <p:nvPicPr>
            <p:cNvPr id="12" name="Picture 23" descr="0511-0909-0119-4517_Child_Doing_Math_Homework__clipart_image(www.clipartguide.com).png"/>
            <p:cNvPicPr>
              <a:picLocks noChangeAspect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 flipH="1">
              <a:off x="-107777" y="5238908"/>
              <a:ext cx="1499811" cy="1522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 bwMode="auto">
            <a:xfrm>
              <a:off x="1346568" y="5786236"/>
              <a:ext cx="365103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Kerjakan </a:t>
              </a:r>
              <a:r>
                <a:rPr lang="en-US" sz="2000" b="1" dirty="0"/>
                <a:t>Uji Kompetensi Bab 4 </a:t>
              </a:r>
              <a:br>
                <a:rPr lang="en-US" sz="2000" b="1" dirty="0"/>
              </a:br>
              <a:r>
                <a:rPr lang="en-US" sz="2000" dirty="0"/>
                <a:t>di Buku Siswa </a:t>
              </a:r>
              <a:r>
                <a:rPr lang="en-US" sz="2000" i="1" dirty="0"/>
                <a:t>Aktif dan Kreatif Belajar Fisika 3</a:t>
              </a:r>
              <a:r>
                <a:rPr lang="en-US" sz="2000" dirty="0"/>
                <a:t> </a:t>
              </a:r>
              <a:r>
                <a:rPr lang="en-US" sz="2000" dirty="0" err="1"/>
                <a:t>halaman</a:t>
              </a:r>
              <a:r>
                <a:rPr lang="en-US" sz="2000" dirty="0"/>
                <a:t> 91.</a:t>
              </a:r>
              <a:endParaRPr lang="id-ID" sz="2000" dirty="0"/>
            </a:p>
          </p:txBody>
        </p:sp>
      </p:grpSp>
      <p:pic>
        <p:nvPicPr>
          <p:cNvPr id="4" name="Picture 3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67426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5575" y="1219199"/>
                <a:ext cx="8072625" cy="3443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 err="1"/>
                  <a:t>Suatu</a:t>
                </a:r>
                <a:r>
                  <a:rPr lang="en-US" dirty="0"/>
                  <a:t> </a:t>
                </a:r>
                <a:r>
                  <a:rPr lang="en-US" dirty="0" err="1"/>
                  <a:t>solenoida</a:t>
                </a:r>
                <a:r>
                  <a:rPr lang="en-US" dirty="0"/>
                  <a:t> </a:t>
                </a:r>
                <a:r>
                  <a:rPr lang="en-US" dirty="0" err="1"/>
                  <a:t>terdiri</a:t>
                </a:r>
                <a:r>
                  <a:rPr lang="en-US" dirty="0"/>
                  <a:t> </a:t>
                </a:r>
                <a:r>
                  <a:rPr lang="en-US" dirty="0" err="1"/>
                  <a:t>atas</a:t>
                </a:r>
                <a:r>
                  <a:rPr lang="en-US" dirty="0"/>
                  <a:t> 1.000 </a:t>
                </a:r>
                <a:r>
                  <a:rPr lang="en-US" dirty="0" err="1"/>
                  <a:t>lilitan</a:t>
                </a:r>
                <a:r>
                  <a:rPr lang="en-US" dirty="0"/>
                  <a:t>, </a:t>
                </a:r>
                <a:r>
                  <a:rPr lang="en-US" dirty="0" err="1"/>
                  <a:t>sedangkan</a:t>
                </a:r>
                <a:r>
                  <a:rPr lang="en-US" dirty="0"/>
                  <a:t> </a:t>
                </a:r>
                <a:r>
                  <a:rPr lang="en-US" dirty="0" err="1"/>
                  <a:t>panjangnya</a:t>
                </a:r>
                <a:r>
                  <a:rPr lang="en-US" dirty="0"/>
                  <a:t> 0,8 m. </a:t>
                </a:r>
                <a:r>
                  <a:rPr lang="en-US" dirty="0" err="1"/>
                  <a:t>luas</a:t>
                </a:r>
                <a:r>
                  <a:rPr lang="en-US" dirty="0"/>
                  <a:t> </a:t>
                </a:r>
                <a:r>
                  <a:rPr lang="en-US" dirty="0" err="1"/>
                  <a:t>penampang</a:t>
                </a:r>
                <a:r>
                  <a:rPr lang="en-US" dirty="0"/>
                  <a:t> </a:t>
                </a:r>
                <a:r>
                  <a:rPr lang="en-US" dirty="0" err="1"/>
                  <a:t>solenioda</a:t>
                </a:r>
                <a:r>
                  <a:rPr lang="en-US" dirty="0"/>
                  <a:t> </a:t>
                </a:r>
                <a:r>
                  <a:rPr lang="en-US" dirty="0" err="1"/>
                  <a:t>itu</a:t>
                </a:r>
                <a:r>
                  <a:rPr lang="en-US" dirty="0"/>
                  <a:t> 0,2/</a:t>
                </a:r>
                <a:r>
                  <a:rPr lang="en-US" dirty="0">
                    <a:sym typeface="Symbol"/>
                  </a:rPr>
                  <a:t> cm</a:t>
                </a:r>
                <a:r>
                  <a:rPr lang="en-US" baseline="30000" dirty="0">
                    <a:sym typeface="Symbol"/>
                  </a:rPr>
                  <a:t>2</a:t>
                </a:r>
                <a:r>
                  <a:rPr lang="en-US" dirty="0">
                    <a:sym typeface="Symbol"/>
                  </a:rPr>
                  <a:t>. </a:t>
                </a:r>
                <a:r>
                  <a:rPr lang="en-US" dirty="0" err="1">
                    <a:sym typeface="Symbol"/>
                  </a:rPr>
                  <a:t>Berapa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besar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induktansi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diri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solenoida</a:t>
                </a:r>
                <a:r>
                  <a:rPr lang="en-US" dirty="0">
                    <a:sym typeface="Symbol"/>
                  </a:rPr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err="1">
                    <a:sym typeface="Symbol"/>
                  </a:rPr>
                  <a:t>Sebuah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solenioda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dengan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panjang</a:t>
                </a:r>
                <a:r>
                  <a:rPr lang="en-US" dirty="0">
                    <a:sym typeface="Symbol"/>
                  </a:rPr>
                  <a:t> 6,28 cm </a:t>
                </a:r>
                <a:r>
                  <a:rPr lang="en-US" dirty="0" err="1">
                    <a:sym typeface="Symbol"/>
                  </a:rPr>
                  <a:t>dan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luas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penampang</a:t>
                </a:r>
                <a:r>
                  <a:rPr lang="en-US" dirty="0">
                    <a:sym typeface="Symbol"/>
                  </a:rPr>
                  <a:t> 5 cm</a:t>
                </a:r>
                <a:r>
                  <a:rPr lang="en-US" baseline="30000" dirty="0">
                    <a:sym typeface="Symbol"/>
                  </a:rPr>
                  <a:t>2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terdiri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atas</a:t>
                </a:r>
                <a:r>
                  <a:rPr lang="en-US" dirty="0">
                    <a:sym typeface="Symbol"/>
                  </a:rPr>
                  <a:t> 300 </a:t>
                </a:r>
                <a:r>
                  <a:rPr lang="en-US" dirty="0" err="1">
                    <a:sym typeface="Symbol"/>
                  </a:rPr>
                  <a:t>lilitan</a:t>
                </a:r>
                <a:r>
                  <a:rPr lang="en-US" dirty="0">
                    <a:sym typeface="Symbol"/>
                  </a:rPr>
                  <a:t>. </a:t>
                </a:r>
                <a:r>
                  <a:rPr lang="en-US" dirty="0" err="1">
                    <a:sym typeface="Symbol"/>
                  </a:rPr>
                  <a:t>Jika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solenoida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dialiri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arus</a:t>
                </a:r>
                <a:r>
                  <a:rPr lang="en-US" dirty="0">
                    <a:sym typeface="Symbol"/>
                  </a:rPr>
                  <a:t> 2A, </a:t>
                </a:r>
                <a:r>
                  <a:rPr lang="en-US" dirty="0" err="1">
                    <a:sym typeface="Symbol"/>
                  </a:rPr>
                  <a:t>tentukanlah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energi</a:t>
                </a:r>
                <a:r>
                  <a:rPr lang="en-US" dirty="0">
                    <a:sym typeface="Symbol"/>
                  </a:rPr>
                  <a:t> yang </a:t>
                </a:r>
                <a:r>
                  <a:rPr lang="en-US" dirty="0" err="1">
                    <a:sym typeface="Symbol"/>
                  </a:rPr>
                  <a:t>tersimpan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dalam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solenioda</a:t>
                </a:r>
                <a:r>
                  <a:rPr lang="en-US" dirty="0">
                    <a:sym typeface="Symbol"/>
                  </a:rPr>
                  <a:t> </a:t>
                </a:r>
                <a:r>
                  <a:rPr lang="en-US" dirty="0" err="1">
                    <a:sym typeface="Symbol"/>
                  </a:rPr>
                  <a:t>tersebut</a:t>
                </a:r>
                <a:r>
                  <a:rPr lang="en-US" dirty="0">
                    <a:sym typeface="Symbol"/>
                  </a:rPr>
                  <a:t>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Medan magnet 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10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sin 10 t </a:t>
                </a:r>
                <a:r>
                  <a:rPr lang="en-US" dirty="0" err="1"/>
                  <a:t>Wb</a:t>
                </a:r>
                <a:r>
                  <a:rPr lang="en-US" dirty="0"/>
                  <a:t>/m</a:t>
                </a:r>
                <a:r>
                  <a:rPr lang="en-US" baseline="30000" dirty="0"/>
                  <a:t>2</a:t>
                </a:r>
                <a:r>
                  <a:rPr lang="en-US" dirty="0"/>
                  <a:t> </a:t>
                </a:r>
                <a:r>
                  <a:rPr lang="en-US" dirty="0" err="1"/>
                  <a:t>menembus</a:t>
                </a:r>
                <a:r>
                  <a:rPr lang="en-US" dirty="0"/>
                  <a:t> </a:t>
                </a:r>
                <a:r>
                  <a:rPr lang="en-US" dirty="0" err="1"/>
                  <a:t>tegak</a:t>
                </a:r>
                <a:r>
                  <a:rPr lang="en-US" dirty="0"/>
                  <a:t> </a:t>
                </a:r>
                <a:r>
                  <a:rPr lang="en-US" dirty="0" err="1"/>
                  <a:t>lurus</a:t>
                </a:r>
                <a:r>
                  <a:rPr lang="en-US" dirty="0"/>
                  <a:t> </a:t>
                </a:r>
                <a:r>
                  <a:rPr lang="en-US" dirty="0" err="1"/>
                  <a:t>kumparan</a:t>
                </a:r>
                <a:r>
                  <a:rPr lang="en-US" dirty="0"/>
                  <a:t> </a:t>
                </a:r>
                <a:r>
                  <a:rPr lang="en-US" dirty="0" err="1"/>
                  <a:t>seluas</a:t>
                </a:r>
                <a:r>
                  <a:rPr lang="en-US" dirty="0"/>
                  <a:t> 100 cm</a:t>
                </a:r>
                <a:r>
                  <a:rPr lang="en-US" baseline="30000" dirty="0"/>
                  <a:t>2</a:t>
                </a:r>
                <a:r>
                  <a:rPr lang="en-US" dirty="0"/>
                  <a:t> yang </a:t>
                </a:r>
                <a:r>
                  <a:rPr lang="en-US" dirty="0" err="1"/>
                  <a:t>terdiri</a:t>
                </a:r>
                <a:r>
                  <a:rPr lang="en-US" dirty="0"/>
                  <a:t> </a:t>
                </a:r>
                <a:r>
                  <a:rPr lang="en-US" dirty="0" err="1"/>
                  <a:t>atas</a:t>
                </a:r>
                <a:r>
                  <a:rPr lang="en-US" dirty="0"/>
                  <a:t> 50 </a:t>
                </a:r>
                <a:r>
                  <a:rPr lang="en-US" dirty="0" err="1"/>
                  <a:t>lilitan</a:t>
                </a:r>
                <a:r>
                  <a:rPr lang="en-US" dirty="0"/>
                  <a:t>. </a:t>
                </a:r>
                <a:r>
                  <a:rPr lang="en-US" dirty="0" err="1"/>
                  <a:t>Hambatan</a:t>
                </a:r>
                <a:r>
                  <a:rPr lang="en-US" dirty="0"/>
                  <a:t> </a:t>
                </a:r>
                <a:r>
                  <a:rPr lang="en-US" dirty="0" err="1"/>
                  <a:t>kumparan</a:t>
                </a:r>
                <a:r>
                  <a:rPr lang="en-US" dirty="0"/>
                  <a:t> 10 ohm. </a:t>
                </a:r>
                <a:r>
                  <a:rPr lang="en-US" dirty="0" err="1"/>
                  <a:t>Berapakah</a:t>
                </a:r>
                <a:r>
                  <a:rPr lang="en-US" dirty="0"/>
                  <a:t> </a:t>
                </a:r>
                <a:r>
                  <a:rPr lang="en-US" dirty="0" err="1"/>
                  <a:t>kuat</a:t>
                </a:r>
                <a:r>
                  <a:rPr lang="en-US" dirty="0"/>
                  <a:t> </a:t>
                </a:r>
                <a:r>
                  <a:rPr lang="en-US" dirty="0" err="1"/>
                  <a:t>arus</a:t>
                </a:r>
                <a:r>
                  <a:rPr lang="en-US" dirty="0"/>
                  <a:t> </a:t>
                </a:r>
                <a:r>
                  <a:rPr lang="en-US" dirty="0" err="1"/>
                  <a:t>maksimum</a:t>
                </a:r>
                <a:r>
                  <a:rPr lang="en-US" dirty="0"/>
                  <a:t> yang </a:t>
                </a:r>
                <a:r>
                  <a:rPr lang="en-US" dirty="0" err="1"/>
                  <a:t>diinduksikan</a:t>
                </a:r>
                <a:r>
                  <a:rPr lang="en-US" dirty="0"/>
                  <a:t> </a:t>
                </a:r>
                <a:r>
                  <a:rPr lang="en-US" dirty="0" err="1"/>
                  <a:t>pada</a:t>
                </a:r>
                <a:r>
                  <a:rPr lang="en-US" dirty="0"/>
                  <a:t> </a:t>
                </a:r>
                <a:r>
                  <a:rPr lang="en-US" dirty="0" err="1"/>
                  <a:t>kumparan</a:t>
                </a:r>
                <a:r>
                  <a:rPr lang="en-US" dirty="0"/>
                  <a:t> </a:t>
                </a:r>
                <a:r>
                  <a:rPr lang="en-US" dirty="0" err="1"/>
                  <a:t>tersebut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kumparan</a:t>
                </a:r>
                <a:r>
                  <a:rPr lang="en-US" dirty="0"/>
                  <a:t> </a:t>
                </a:r>
                <a:r>
                  <a:rPr lang="en-US" dirty="0" err="1"/>
                  <a:t>datar</a:t>
                </a:r>
                <a:r>
                  <a:rPr lang="en-US" dirty="0"/>
                  <a:t> </a:t>
                </a:r>
                <a:r>
                  <a:rPr lang="en-US" dirty="0" err="1"/>
                  <a:t>seluas</a:t>
                </a:r>
                <a:r>
                  <a:rPr lang="en-US" dirty="0"/>
                  <a:t> 4,5 cm</a:t>
                </a:r>
                <a:r>
                  <a:rPr lang="en-US" baseline="30000" dirty="0"/>
                  <a:t>2</a:t>
                </a:r>
                <a:r>
                  <a:rPr lang="en-US" dirty="0"/>
                  <a:t> </a:t>
                </a:r>
                <a:r>
                  <a:rPr lang="en-US" dirty="0" err="1"/>
                  <a:t>terdiri</a:t>
                </a:r>
                <a:r>
                  <a:rPr lang="en-US" dirty="0"/>
                  <a:t> </a:t>
                </a:r>
                <a:r>
                  <a:rPr lang="en-US" dirty="0" err="1"/>
                  <a:t>atas</a:t>
                </a:r>
                <a:r>
                  <a:rPr lang="en-US" dirty="0"/>
                  <a:t> 200 </a:t>
                </a:r>
                <a:r>
                  <a:rPr lang="en-US" dirty="0" err="1"/>
                  <a:t>lilitan</a:t>
                </a:r>
                <a:r>
                  <a:rPr lang="en-US" dirty="0"/>
                  <a:t> yang </a:t>
                </a:r>
                <a:r>
                  <a:rPr lang="en-US" dirty="0" err="1"/>
                  <a:t>hambatan</a:t>
                </a:r>
                <a:r>
                  <a:rPr lang="en-US" dirty="0"/>
                  <a:t> </a:t>
                </a:r>
                <a:r>
                  <a:rPr lang="en-US" dirty="0" err="1"/>
                  <a:t>totalnya</a:t>
                </a:r>
                <a:r>
                  <a:rPr lang="en-US" dirty="0"/>
                  <a:t> 20 ohm. </a:t>
                </a:r>
                <a:r>
                  <a:rPr lang="en-US" dirty="0" err="1"/>
                  <a:t>Kumparan</a:t>
                </a:r>
                <a:r>
                  <a:rPr lang="en-US" dirty="0"/>
                  <a:t> </a:t>
                </a:r>
                <a:r>
                  <a:rPr lang="en-US" dirty="0" err="1"/>
                  <a:t>itu</a:t>
                </a:r>
                <a:r>
                  <a:rPr lang="en-US" dirty="0"/>
                  <a:t> </a:t>
                </a:r>
                <a:r>
                  <a:rPr lang="en-US" dirty="0" err="1"/>
                  <a:t>diletakkan</a:t>
                </a:r>
                <a:r>
                  <a:rPr lang="en-US" dirty="0"/>
                  <a:t> </a:t>
                </a:r>
                <a:r>
                  <a:rPr lang="en-US" dirty="0" err="1"/>
                  <a:t>tegak</a:t>
                </a:r>
                <a:r>
                  <a:rPr lang="en-US" dirty="0"/>
                  <a:t> </a:t>
                </a:r>
                <a:r>
                  <a:rPr lang="en-US" dirty="0" err="1"/>
                  <a:t>lurus</a:t>
                </a:r>
                <a:r>
                  <a:rPr lang="en-US" dirty="0"/>
                  <a:t> </a:t>
                </a:r>
                <a:r>
                  <a:rPr lang="en-US" dirty="0" err="1"/>
                  <a:t>dalam</a:t>
                </a:r>
                <a:r>
                  <a:rPr lang="en-US" dirty="0"/>
                  <a:t> </a:t>
                </a:r>
                <a:r>
                  <a:rPr lang="en-US" dirty="0" err="1"/>
                  <a:t>medan</a:t>
                </a:r>
                <a:r>
                  <a:rPr lang="en-US" dirty="0"/>
                  <a:t> </a:t>
                </a:r>
                <a:r>
                  <a:rPr lang="en-US" dirty="0" err="1"/>
                  <a:t>magnetik</a:t>
                </a:r>
                <a:r>
                  <a:rPr lang="en-US" dirty="0"/>
                  <a:t>. </a:t>
                </a:r>
                <a:r>
                  <a:rPr lang="en-US" dirty="0" err="1"/>
                  <a:t>Jika</a:t>
                </a:r>
                <a:r>
                  <a:rPr lang="en-US" dirty="0"/>
                  <a:t> </a:t>
                </a:r>
                <a:r>
                  <a:rPr lang="en-US" dirty="0" err="1"/>
                  <a:t>medan</a:t>
                </a:r>
                <a:r>
                  <a:rPr lang="en-US" dirty="0"/>
                  <a:t> </a:t>
                </a:r>
                <a:r>
                  <a:rPr lang="en-US" dirty="0" err="1"/>
                  <a:t>magnetik</a:t>
                </a:r>
                <a:r>
                  <a:rPr lang="en-US" dirty="0"/>
                  <a:t> </a:t>
                </a:r>
                <a:r>
                  <a:rPr lang="en-US" dirty="0" err="1"/>
                  <a:t>berkurang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1,0 T </a:t>
                </a:r>
                <a:r>
                  <a:rPr lang="en-US" dirty="0" err="1"/>
                  <a:t>menjadi</a:t>
                </a:r>
                <a:r>
                  <a:rPr lang="en-US" dirty="0"/>
                  <a:t> 0,6 T </a:t>
                </a:r>
                <a:r>
                  <a:rPr lang="en-US" dirty="0" err="1"/>
                  <a:t>dalam</a:t>
                </a:r>
                <a:r>
                  <a:rPr lang="en-US" dirty="0"/>
                  <a:t> 0,2 </a:t>
                </a:r>
                <a:r>
                  <a:rPr lang="en-US" dirty="0" err="1"/>
                  <a:t>sekon</a:t>
                </a:r>
                <a:r>
                  <a:rPr lang="en-US" dirty="0"/>
                  <a:t>. </a:t>
                </a:r>
                <a:r>
                  <a:rPr lang="en-US" dirty="0" err="1"/>
                  <a:t>Tentukanlah</a:t>
                </a:r>
                <a:r>
                  <a:rPr lang="en-US" dirty="0"/>
                  <a:t> </a:t>
                </a:r>
                <a:r>
                  <a:rPr lang="en-US" dirty="0" err="1"/>
                  <a:t>ggl</a:t>
                </a:r>
                <a:r>
                  <a:rPr lang="en-US" dirty="0"/>
                  <a:t> </a:t>
                </a:r>
                <a:r>
                  <a:rPr lang="en-US" dirty="0" err="1"/>
                  <a:t>induksi</a:t>
                </a:r>
                <a:r>
                  <a:rPr lang="en-US" dirty="0"/>
                  <a:t> </a:t>
                </a:r>
                <a:r>
                  <a:rPr lang="en-US" dirty="0" err="1"/>
                  <a:t>antara</a:t>
                </a:r>
                <a:r>
                  <a:rPr lang="en-US" dirty="0"/>
                  <a:t> </a:t>
                </a:r>
                <a:r>
                  <a:rPr lang="en-US" dirty="0" err="1"/>
                  <a:t>ujung-ujung</a:t>
                </a:r>
                <a:r>
                  <a:rPr lang="en-US" dirty="0"/>
                  <a:t> </a:t>
                </a:r>
                <a:r>
                  <a:rPr lang="en-US" dirty="0" err="1"/>
                  <a:t>kumparan</a:t>
                </a:r>
                <a:r>
                  <a:rPr lang="en-US" dirty="0"/>
                  <a:t> </a:t>
                </a:r>
                <a:r>
                  <a:rPr lang="en-US" dirty="0" err="1"/>
                  <a:t>tersebut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75" y="1219199"/>
                <a:ext cx="8072625" cy="3443315"/>
              </a:xfrm>
              <a:prstGeom prst="rect">
                <a:avLst/>
              </a:prstGeom>
              <a:blipFill rotWithShape="1">
                <a:blip r:embed="rId4"/>
                <a:stretch>
                  <a:fillRect l="-604" t="-885" b="-177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3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10455" cy="6858000"/>
          </a:xfrm>
          <a:prstGeom prst="rect">
            <a:avLst/>
          </a:prstGeom>
        </p:spPr>
      </p:pic>
      <p:pic>
        <p:nvPicPr>
          <p:cNvPr id="5" name="Picture 4" descr="F:\PowerPoint\file gambar\GMP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771814" y="169719"/>
            <a:ext cx="4800600" cy="1020762"/>
          </a:xfrm>
        </p:spPr>
        <p:txBody>
          <a:bodyPr>
            <a:noAutofit/>
          </a:bodyPr>
          <a:lstStyle/>
          <a:p>
            <a:r>
              <a:rPr lang="en-US" sz="40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erlin Sans FB Demi" pitchFamily="34" charset="0"/>
              </a:rPr>
              <a:t>Terima</a:t>
            </a:r>
            <a:r>
              <a:rPr lang="en-US" sz="4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erlin Sans FB Demi" pitchFamily="34" charset="0"/>
              </a:rPr>
              <a:t> </a:t>
            </a:r>
            <a:r>
              <a:rPr lang="en-US" sz="40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erlin Sans FB Demi" pitchFamily="34" charset="0"/>
              </a:rPr>
              <a:t>Kasih</a:t>
            </a:r>
            <a:endParaRPr lang="id-ID" sz="4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erlin Sans FB Dem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6114" y="108047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d-ID" i="1" dirty="0"/>
              <a:t>“Menerima nasihat yang baik berarti juga meningkatkan kemampuan yang dimiliki seseorang.”</a:t>
            </a:r>
            <a:endParaRPr lang="en-US" i="1" dirty="0"/>
          </a:p>
          <a:p>
            <a:pPr algn="ctr"/>
            <a:r>
              <a:rPr lang="id-ID" b="1" dirty="0"/>
              <a:t>Johann Wolfgang Goethe</a:t>
            </a:r>
            <a:endParaRPr lang="id-ID" dirty="0"/>
          </a:p>
        </p:txBody>
      </p:sp>
      <p:pic>
        <p:nvPicPr>
          <p:cNvPr id="3" name="10 Over the Se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62400" y="2280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5000">
        <p14:vortex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PowerPoint\file gambar\GM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22" y="1206786"/>
            <a:ext cx="3099955" cy="444442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752600" y="128155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Berlin Sans FB Demi" pitchFamily="34" charset="0"/>
              </a:rPr>
              <a:t>Referensi</a:t>
            </a:r>
            <a:endParaRPr lang="en-US" sz="4000" dirty="0">
              <a:solidFill>
                <a:srgbClr val="FF0000"/>
              </a:solidFill>
              <a:latin typeface="Berlin Sans FB Demi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8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5000">
        <p14:switch dir="r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" y="507947"/>
            <a:ext cx="8853055" cy="468514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85022" y="4184668"/>
            <a:ext cx="8534400" cy="2354683"/>
            <a:chOff x="226827" y="4343400"/>
            <a:chExt cx="8534400" cy="2354683"/>
          </a:xfrm>
        </p:grpSpPr>
        <p:sp>
          <p:nvSpPr>
            <p:cNvPr id="5" name="Snip and Round Single Corner Rectangle 4"/>
            <p:cNvSpPr/>
            <p:nvPr/>
          </p:nvSpPr>
          <p:spPr>
            <a:xfrm flipH="1">
              <a:off x="226827" y="4641501"/>
              <a:ext cx="8534400" cy="2056582"/>
            </a:xfrm>
            <a:prstGeom prst="snipRoundRect">
              <a:avLst>
                <a:gd name="adj1" fmla="val 11946"/>
                <a:gd name="adj2" fmla="val 11087"/>
              </a:avLst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5721" y="5146043"/>
              <a:ext cx="810305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d-ID" sz="2000" dirty="0"/>
                <a:t> </a:t>
              </a:r>
              <a:r>
                <a:rPr lang="en-US" sz="2000" dirty="0" err="1"/>
                <a:t>Pernahkah</a:t>
              </a:r>
              <a:r>
                <a:rPr lang="en-US" sz="2000" dirty="0"/>
                <a:t> </a:t>
              </a:r>
              <a:r>
                <a:rPr lang="en-US" sz="2000" dirty="0" err="1"/>
                <a:t>Anda</a:t>
              </a:r>
              <a:r>
                <a:rPr lang="en-US" sz="2000" dirty="0"/>
                <a:t> </a:t>
              </a:r>
              <a:r>
                <a:rPr lang="en-US" sz="2000" dirty="0" err="1"/>
                <a:t>melihat</a:t>
              </a:r>
              <a:r>
                <a:rPr lang="en-US" sz="2000" dirty="0"/>
                <a:t> generator? </a:t>
              </a:r>
              <a:r>
                <a:rPr lang="en-US" sz="2000" dirty="0" err="1"/>
                <a:t>Bagaimana</a:t>
              </a:r>
              <a:r>
                <a:rPr lang="en-US" sz="2000" dirty="0"/>
                <a:t> </a:t>
              </a:r>
              <a:r>
                <a:rPr lang="en-US" sz="2000" dirty="0" err="1"/>
                <a:t>cara</a:t>
              </a:r>
              <a:r>
                <a:rPr lang="en-US" sz="2000" dirty="0"/>
                <a:t> </a:t>
              </a:r>
              <a:r>
                <a:rPr lang="en-US" sz="2000" dirty="0" err="1"/>
                <a:t>kerja</a:t>
              </a:r>
              <a:r>
                <a:rPr lang="en-US" sz="2000" dirty="0"/>
                <a:t> </a:t>
              </a:r>
              <a:r>
                <a:rPr lang="en-US" sz="2000" dirty="0" err="1"/>
                <a:t>sebuah</a:t>
              </a:r>
              <a:r>
                <a:rPr lang="en-US" sz="2000" dirty="0"/>
                <a:t> generator </a:t>
              </a:r>
              <a:r>
                <a:rPr lang="en-US" sz="2000" dirty="0" err="1"/>
                <a:t>hingga</a:t>
              </a:r>
              <a:r>
                <a:rPr lang="en-US" sz="2000" dirty="0"/>
                <a:t> </a:t>
              </a:r>
              <a:r>
                <a:rPr lang="en-US" sz="2000" dirty="0" err="1"/>
                <a:t>dapat</a:t>
              </a:r>
              <a:r>
                <a:rPr lang="en-US" sz="2000" dirty="0"/>
                <a:t> </a:t>
              </a:r>
              <a:r>
                <a:rPr lang="en-US" sz="2000" dirty="0" err="1"/>
                <a:t>menghasilkan</a:t>
              </a:r>
              <a:r>
                <a:rPr lang="en-US" sz="2000" dirty="0"/>
                <a:t> </a:t>
              </a:r>
              <a:r>
                <a:rPr lang="en-US" sz="2000" dirty="0" err="1"/>
                <a:t>energi</a:t>
              </a:r>
              <a:r>
                <a:rPr lang="en-US" sz="2000" dirty="0"/>
                <a:t> </a:t>
              </a:r>
              <a:r>
                <a:rPr lang="en-US" sz="2000" dirty="0" err="1"/>
                <a:t>listrik</a:t>
              </a:r>
              <a:r>
                <a:rPr lang="en-US" sz="2000" dirty="0"/>
                <a:t>? </a:t>
              </a:r>
              <a:r>
                <a:rPr lang="en-US" sz="2000" dirty="0" err="1">
                  <a:latin typeface="Calibri" pitchFamily="34" charset="0"/>
                </a:rPr>
                <a:t>Coba</a:t>
              </a:r>
              <a:r>
                <a:rPr lang="en-US" sz="2000" dirty="0">
                  <a:latin typeface="Calibri" pitchFamily="34" charset="0"/>
                </a:rPr>
                <a:t> </a:t>
              </a:r>
              <a:r>
                <a:rPr lang="en-US" sz="2000" dirty="0" err="1">
                  <a:latin typeface="Calibri" pitchFamily="34" charset="0"/>
                </a:rPr>
                <a:t>diskusikan</a:t>
              </a:r>
              <a:r>
                <a:rPr lang="en-US" sz="2000" dirty="0">
                  <a:latin typeface="Calibri" pitchFamily="34" charset="0"/>
                </a:rPr>
                <a:t> </a:t>
              </a:r>
              <a:r>
                <a:rPr lang="en-US" sz="2000" dirty="0" err="1">
                  <a:latin typeface="Calibri" pitchFamily="34" charset="0"/>
                </a:rPr>
                <a:t>secara</a:t>
              </a:r>
              <a:r>
                <a:rPr lang="en-US" sz="2000" dirty="0">
                  <a:latin typeface="Calibri" pitchFamily="34" charset="0"/>
                </a:rPr>
                <a:t> </a:t>
              </a:r>
              <a:r>
                <a:rPr lang="en-US" sz="2000" dirty="0" err="1">
                  <a:latin typeface="Calibri" pitchFamily="34" charset="0"/>
                </a:rPr>
                <a:t>berkelompok</a:t>
              </a:r>
              <a:r>
                <a:rPr lang="en-US" sz="2000" dirty="0">
                  <a:latin typeface="Calibri" pitchFamily="34" charset="0"/>
                </a:rPr>
                <a:t> </a:t>
              </a:r>
              <a:r>
                <a:rPr lang="en-US" sz="2000" dirty="0" err="1">
                  <a:latin typeface="Calibri" pitchFamily="34" charset="0"/>
                </a:rPr>
                <a:t>mengenai</a:t>
              </a:r>
              <a:r>
                <a:rPr lang="en-US" sz="2000" dirty="0">
                  <a:latin typeface="Calibri" pitchFamily="34" charset="0"/>
                </a:rPr>
                <a:t> </a:t>
              </a:r>
              <a:r>
                <a:rPr lang="en-US" sz="2000" dirty="0" err="1">
                  <a:latin typeface="Calibri" pitchFamily="34" charset="0"/>
                </a:rPr>
                <a:t>permasalahan</a:t>
              </a:r>
              <a:r>
                <a:rPr lang="en-US" sz="2000" dirty="0">
                  <a:latin typeface="Calibri" pitchFamily="34" charset="0"/>
                </a:rPr>
                <a:t> </a:t>
              </a:r>
              <a:r>
                <a:rPr lang="en-US" sz="2000" dirty="0" err="1">
                  <a:latin typeface="Calibri" pitchFamily="34" charset="0"/>
                </a:rPr>
                <a:t>tersebut</a:t>
              </a:r>
              <a:r>
                <a:rPr lang="en-US" sz="2000" dirty="0">
                  <a:latin typeface="Calibri" pitchFamily="34" charset="0"/>
                </a:rPr>
                <a:t>. </a:t>
              </a:r>
              <a:r>
                <a:rPr lang="en-US" sz="2000" dirty="0" err="1">
                  <a:latin typeface="Calibri" pitchFamily="34" charset="0"/>
                </a:rPr>
                <a:t>Kemudian</a:t>
              </a:r>
              <a:r>
                <a:rPr lang="en-US" sz="2000" dirty="0">
                  <a:latin typeface="Calibri" pitchFamily="34" charset="0"/>
                </a:rPr>
                <a:t>, </a:t>
              </a:r>
              <a:r>
                <a:rPr lang="en-US" sz="2000" dirty="0" err="1">
                  <a:latin typeface="Calibri" pitchFamily="34" charset="0"/>
                </a:rPr>
                <a:t>kemukakan</a:t>
              </a:r>
              <a:r>
                <a:rPr lang="en-US" sz="2000" dirty="0">
                  <a:latin typeface="Calibri" pitchFamily="34" charset="0"/>
                </a:rPr>
                <a:t> </a:t>
              </a:r>
              <a:r>
                <a:rPr lang="en-US" sz="2000" dirty="0" err="1">
                  <a:latin typeface="Calibri" pitchFamily="34" charset="0"/>
                </a:rPr>
                <a:t>hasilnya</a:t>
              </a:r>
              <a:r>
                <a:rPr lang="en-US" sz="2000" dirty="0">
                  <a:latin typeface="Calibri" pitchFamily="34" charset="0"/>
                </a:rPr>
                <a:t> </a:t>
              </a:r>
              <a:r>
                <a:rPr lang="en-US" sz="2000" dirty="0" err="1">
                  <a:latin typeface="Calibri" pitchFamily="34" charset="0"/>
                </a:rPr>
                <a:t>pada</a:t>
              </a:r>
              <a:r>
                <a:rPr lang="en-US" sz="2000" dirty="0">
                  <a:latin typeface="Calibri" pitchFamily="34" charset="0"/>
                </a:rPr>
                <a:t> guru </a:t>
              </a:r>
              <a:r>
                <a:rPr lang="en-US" sz="2000" dirty="0" err="1">
                  <a:latin typeface="Calibri" pitchFamily="34" charset="0"/>
                </a:rPr>
                <a:t>Anda</a:t>
              </a:r>
              <a:r>
                <a:rPr lang="en-US" sz="2000" dirty="0">
                  <a:latin typeface="Calibri" pitchFamily="34" charset="0"/>
                </a:rPr>
                <a:t>.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35433" y="4343400"/>
              <a:ext cx="1550567" cy="596205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Calibri" pitchFamily="34" charset="0"/>
                </a:rPr>
                <a:t>Diskusi</a:t>
              </a:r>
              <a:endParaRPr 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pic>
        <p:nvPicPr>
          <p:cNvPr id="8" name="Picture 3" descr="F:\PowerPoint\file gambar\GMP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6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719" y="0"/>
            <a:ext cx="11099549" cy="6941127"/>
          </a:xfrm>
          <a:prstGeom prst="rect">
            <a:avLst/>
          </a:prstGeom>
        </p:spPr>
      </p:pic>
      <p:pic>
        <p:nvPicPr>
          <p:cNvPr id="4" name="Picture 3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6212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086022" y="5396346"/>
            <a:ext cx="2667845" cy="1012686"/>
            <a:chOff x="480521" y="5181600"/>
            <a:chExt cx="2667845" cy="1012686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67094" y="5181600"/>
              <a:ext cx="169469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i="1" dirty="0">
                  <a:latin typeface="Tekton Pro" pitchFamily="34" charset="0"/>
                  <a:ea typeface="Arial Unicode MS" pitchFamily="34" charset="-128"/>
                  <a:cs typeface="Microsoft Sans Serif" pitchFamily="34" charset="0"/>
                </a:rPr>
                <a:t>Created  By</a:t>
              </a:r>
              <a:r>
                <a:rPr lang="en-US" sz="2000" b="1" dirty="0">
                  <a:latin typeface="Tekton Pro" pitchFamily="34" charset="0"/>
                  <a:ea typeface="Arial Unicode MS" pitchFamily="34" charset="-128"/>
                  <a:cs typeface="Microsoft Sans Serif" pitchFamily="34" charset="0"/>
                </a:rPr>
                <a:t>: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80521" y="5486400"/>
              <a:ext cx="266784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err="1">
                  <a:latin typeface="Tekton Pro" pitchFamily="34" charset="0"/>
                  <a:ea typeface="Arial Unicode MS" pitchFamily="34" charset="-128"/>
                  <a:cs typeface="Microsoft Sans Serif" pitchFamily="34" charset="0"/>
                </a:rPr>
                <a:t>Yulistya</a:t>
              </a:r>
              <a:r>
                <a:rPr lang="en-US" sz="2000" b="1" dirty="0">
                  <a:latin typeface="Tekton Pro" pitchFamily="34" charset="0"/>
                  <a:ea typeface="Arial Unicode MS" pitchFamily="34" charset="-128"/>
                  <a:cs typeface="Microsoft Sans Serif" pitchFamily="34" charset="0"/>
                </a:rPr>
                <a:t> </a:t>
              </a:r>
              <a:r>
                <a:rPr lang="en-US" sz="2000" b="1" dirty="0" err="1">
                  <a:latin typeface="Tekton Pro" pitchFamily="34" charset="0"/>
                  <a:ea typeface="Arial Unicode MS" pitchFamily="34" charset="-128"/>
                  <a:cs typeface="Microsoft Sans Serif" pitchFamily="34" charset="0"/>
                </a:rPr>
                <a:t>Pratiwi</a:t>
              </a:r>
              <a:endParaRPr lang="en-US" sz="2000" b="1" dirty="0">
                <a:latin typeface="Tekton Pro" pitchFamily="34" charset="0"/>
                <a:ea typeface="Arial Unicode MS" pitchFamily="34" charset="-128"/>
                <a:cs typeface="Microsoft Sans Serif" pitchFamily="34" charset="0"/>
              </a:endParaRPr>
            </a:p>
            <a:p>
              <a:pPr algn="ctr"/>
              <a:r>
                <a:rPr lang="en-US" sz="2000" b="1" dirty="0">
                  <a:latin typeface="Tekton Pro" pitchFamily="34" charset="0"/>
                  <a:ea typeface="Arial Unicode MS" pitchFamily="34" charset="-128"/>
                  <a:cs typeface="Microsoft Sans Serif" pitchFamily="34" charset="0"/>
                </a:rPr>
                <a:t>Rani </a:t>
              </a:r>
              <a:r>
                <a:rPr lang="en-US" sz="2000" b="1" dirty="0" err="1">
                  <a:latin typeface="Tekton Pro" pitchFamily="34" charset="0"/>
                  <a:ea typeface="Arial Unicode MS" pitchFamily="34" charset="-128"/>
                  <a:cs typeface="Microsoft Sans Serif" pitchFamily="34" charset="0"/>
                </a:rPr>
                <a:t>Apriyani</a:t>
              </a:r>
              <a:r>
                <a:rPr lang="en-US" sz="2000" b="1" dirty="0">
                  <a:latin typeface="Tekton Pro" pitchFamily="34" charset="0"/>
                  <a:ea typeface="Arial Unicode MS" pitchFamily="34" charset="-128"/>
                  <a:cs typeface="Microsoft Sans Serif" pitchFamily="34" charset="0"/>
                </a:rPr>
                <a:t> </a:t>
              </a:r>
              <a:r>
                <a:rPr lang="en-US" sz="2000" b="1" dirty="0" err="1">
                  <a:latin typeface="Tekton Pro" pitchFamily="34" charset="0"/>
                  <a:ea typeface="Arial Unicode MS" pitchFamily="34" charset="-128"/>
                  <a:cs typeface="Microsoft Sans Serif" pitchFamily="34" charset="0"/>
                </a:rPr>
                <a:t>Sujadi</a:t>
              </a:r>
              <a:endParaRPr lang="en-US" sz="2000" b="1" dirty="0">
                <a:latin typeface="Tekton Pro" pitchFamily="34" charset="0"/>
                <a:ea typeface="Arial Unicode MS" pitchFamily="34" charset="-128"/>
                <a:cs typeface="Microsoft Sans Serif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2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5000">
        <p14:vortex dir="r"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313152"/>
            <a:ext cx="61794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b="1" dirty="0">
                <a:solidFill>
                  <a:srgbClr val="FF0000"/>
                </a:solidFill>
              </a:rPr>
              <a:t>A. Gaya Gerak Listrik </a:t>
            </a:r>
            <a:endParaRPr lang="id-ID" sz="2800" dirty="0">
              <a:solidFill>
                <a:srgbClr val="FF0000"/>
              </a:solidFill>
            </a:endParaRPr>
          </a:p>
        </p:txBody>
      </p:sp>
      <p:pic>
        <p:nvPicPr>
          <p:cNvPr id="5" name="Picture 3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6028" y="2435715"/>
            <a:ext cx="8378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Percobaan </a:t>
            </a:r>
            <a:r>
              <a:rPr lang="id-ID" b="1" dirty="0"/>
              <a:t>Michael Faraday </a:t>
            </a:r>
            <a:r>
              <a:rPr lang="id-ID" dirty="0"/>
              <a:t>(1771–1867) dan </a:t>
            </a:r>
            <a:r>
              <a:rPr lang="id-ID" b="1" dirty="0"/>
              <a:t>Yoseph Henry </a:t>
            </a:r>
            <a:r>
              <a:rPr lang="id-ID" dirty="0"/>
              <a:t>(1797–1878), menemukan bahwa perubahan medan magnet dapat menimbulkan gaya gerak listrik di ujung-ujung kumparan. 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542" y="3383494"/>
            <a:ext cx="83638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Peristiwa terjadinya GGL di ujung-ujung hamparan, pada saat didalam hamparan terjadi perubahan fluks medan magnet disebut </a:t>
            </a:r>
            <a:r>
              <a:rPr lang="id-ID" b="1" i="1" dirty="0"/>
              <a:t>induksi elektromagnet</a:t>
            </a:r>
            <a:r>
              <a:rPr lang="id-ID" dirty="0"/>
              <a:t>. GGL yang dihasilkan disebut </a:t>
            </a:r>
            <a:r>
              <a:rPr lang="id-ID" b="1" i="1" dirty="0"/>
              <a:t>GGL induksi </a:t>
            </a:r>
            <a:r>
              <a:rPr lang="id-ID" dirty="0"/>
              <a:t>dan arus listriknya disebut </a:t>
            </a:r>
            <a:r>
              <a:rPr lang="id-ID" b="1" i="1" dirty="0"/>
              <a:t>arus induksi</a:t>
            </a:r>
            <a:r>
              <a:rPr lang="id-ID" dirty="0"/>
              <a:t>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4600" y="4340715"/>
            <a:ext cx="531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Besarnya GGL induksi bergantung pada laju perubahan fluks dan banyaknya lilitan pada kumparan.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676900" y="4516891"/>
            <a:ext cx="381000" cy="380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174600" y="51789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dirty="0"/>
              <a:t>Jika perubahan fluks magnetiknya konstan terhadap waktu, persamaannya menjadi 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530271" y="5344205"/>
            <a:ext cx="381000" cy="380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5" name="Group 14"/>
          <p:cNvGrpSpPr/>
          <p:nvPr/>
        </p:nvGrpSpPr>
        <p:grpSpPr>
          <a:xfrm>
            <a:off x="381000" y="1066800"/>
            <a:ext cx="4914898" cy="1142999"/>
            <a:chOff x="921658" y="1752600"/>
            <a:chExt cx="4914898" cy="1142999"/>
          </a:xfrm>
        </p:grpSpPr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921658" y="2167886"/>
              <a:ext cx="4914897" cy="727713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66600" cap="flat">
              <a:solidFill>
                <a:srgbClr val="00CC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248010" y="1786449"/>
              <a:ext cx="1654847" cy="609600"/>
            </a:xfrm>
            <a:prstGeom prst="roundRect">
              <a:avLst/>
            </a:prstGeom>
            <a:solidFill>
              <a:srgbClr val="00CCFF"/>
            </a:solidFill>
            <a:ln>
              <a:noFill/>
            </a:ln>
            <a:scene3d>
              <a:camera prst="orthographicFront">
                <a:rot lat="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017209" y="2481553"/>
              <a:ext cx="4819347" cy="367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5000" rIns="90000" bIns="45000">
              <a:spAutoFit/>
            </a:bodyPr>
            <a:lstStyle/>
            <a:p>
              <a:r>
                <a:rPr lang="sv-SE" dirty="0"/>
                <a:t>Lakukan </a:t>
              </a:r>
              <a:r>
                <a:rPr lang="sv-SE" b="1" dirty="0"/>
                <a:t>Aktivitas Ilmiah 4.1 </a:t>
              </a:r>
              <a:r>
                <a:rPr lang="sv-SE" dirty="0"/>
                <a:t>dengan baik. </a:t>
              </a:r>
              <a:endParaRPr lang="id-ID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37687" y="1752600"/>
              <a:ext cx="2258043" cy="584775"/>
            </a:xfrm>
            <a:prstGeom prst="rect">
              <a:avLst/>
            </a:prstGeom>
            <a:scene3d>
              <a:camera prst="orthographicFront">
                <a:rot lat="0" lon="0" rev="600000"/>
              </a:camera>
              <a:lightRig rig="threePt" dir="t"/>
            </a:scene3d>
          </p:spPr>
          <p:txBody>
            <a:bodyPr wrap="square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r>
                <a:rPr lang="en-US" sz="3200" b="1" dirty="0">
                  <a:ln w="11430"/>
                  <a:solidFill>
                    <a:srgbClr val="FFFF66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Calibri" pitchFamily="34" charset="0"/>
                </a:rPr>
                <a:t>Kegiatan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10300" y="4281054"/>
            <a:ext cx="1295400" cy="685800"/>
            <a:chOff x="6096000" y="4114800"/>
            <a:chExt cx="1295400" cy="685800"/>
          </a:xfrm>
        </p:grpSpPr>
        <p:sp>
          <p:nvSpPr>
            <p:cNvPr id="13" name="Rounded Rectangle 12"/>
            <p:cNvSpPr/>
            <p:nvPr/>
          </p:nvSpPr>
          <p:spPr>
            <a:xfrm>
              <a:off x="6096000" y="4114800"/>
              <a:ext cx="12954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764" y="4135582"/>
              <a:ext cx="1066800" cy="63597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004955" y="5178136"/>
            <a:ext cx="1295400" cy="685800"/>
            <a:chOff x="6096000" y="4114800"/>
            <a:chExt cx="1295400" cy="685800"/>
          </a:xfrm>
        </p:grpSpPr>
        <p:sp>
          <p:nvSpPr>
            <p:cNvPr id="24" name="Rounded Rectangle 23"/>
            <p:cNvSpPr/>
            <p:nvPr/>
          </p:nvSpPr>
          <p:spPr>
            <a:xfrm>
              <a:off x="6096000" y="4114800"/>
              <a:ext cx="1295400" cy="6858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764" y="4147359"/>
              <a:ext cx="1066800" cy="612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68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772" y="0"/>
            <a:ext cx="9526772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48856" y="2434856"/>
            <a:ext cx="8708065" cy="11695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F:\PowerPoint\file gambar\GMP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22219" y="240416"/>
            <a:ext cx="4952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b="1" dirty="0">
                <a:solidFill>
                  <a:srgbClr val="FF0000"/>
                </a:solidFill>
              </a:rPr>
              <a:t>B. Hukum Lenz </a:t>
            </a:r>
            <a:endParaRPr lang="id-ID" sz="28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98" y="2505670"/>
            <a:ext cx="8817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/>
              <a:t>Menurut </a:t>
            </a:r>
            <a:r>
              <a:rPr lang="id-ID" b="1" dirty="0"/>
              <a:t>Hukum Lenz</a:t>
            </a:r>
            <a:r>
              <a:rPr lang="id-ID" dirty="0"/>
              <a:t>, </a:t>
            </a:r>
            <a:r>
              <a:rPr lang="id-ID" i="1" dirty="0"/>
              <a:t>arah arus induksi dalam suatu penghantar adalah sedemikian rupa sehingga menghasilkan medan magnet yang arahnya melawan perubahan garis gaya yang menimbulkannya</a:t>
            </a:r>
            <a:r>
              <a:rPr lang="id-ID" dirty="0"/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99" y="990560"/>
            <a:ext cx="8588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Beda potensial ini ditimbulkan oleh adanya perubahan fluks magnetik dinamakan </a:t>
            </a:r>
            <a:r>
              <a:rPr lang="id-ID" i="1" dirty="0"/>
              <a:t>gaya gerak listrik induksi </a:t>
            </a:r>
            <a:r>
              <a:rPr lang="id-ID" dirty="0"/>
              <a:t>(GGL induksi), sedangkan arus yang timbul disebut </a:t>
            </a:r>
            <a:r>
              <a:rPr lang="id-ID" i="1" dirty="0"/>
              <a:t>arus induksi</a:t>
            </a:r>
            <a:r>
              <a:rPr lang="id-ID" dirty="0"/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5856" y="1704707"/>
            <a:ext cx="85815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Arah arus induksi yang timbul karena adanya perubahan fluks magnetik dalam kumparan dapat ditentukan dengan menggunakan </a:t>
            </a:r>
            <a:r>
              <a:rPr lang="id-ID" b="1" dirty="0"/>
              <a:t>Hukum Lenz</a:t>
            </a:r>
            <a:r>
              <a:rPr lang="id-ID" dirty="0"/>
              <a:t>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256" y="3648604"/>
            <a:ext cx="8492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</a:t>
            </a:r>
            <a:r>
              <a:rPr lang="id-ID" dirty="0"/>
              <a:t>etika magnet mendekati kumparan, jumlah garis gaya yang dilingkupinya bertambah sehingga timbul arus induksi. Medan magnet yang ditimbulkan arus induksi berlawanan arah dengan medan magnet dari magnet batang.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256" y="4724334"/>
            <a:ext cx="8492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</a:t>
            </a:r>
            <a:r>
              <a:rPr lang="id-ID" dirty="0"/>
              <a:t>ika didekati oleh kutub magnet apa pun maka kumparan akan memberikan gaya tolak, sedangkan jika dijauhi oleh kutub magnet apa pun, kumparan itu akan memberikan gaya tarik. </a:t>
            </a:r>
          </a:p>
        </p:txBody>
      </p:sp>
    </p:spTree>
    <p:extLst>
      <p:ext uri="{BB962C8B-B14F-4D97-AF65-F5344CB8AC3E}">
        <p14:creationId xmlns:p14="http://schemas.microsoft.com/office/powerpoint/2010/main" val="53737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alpha val="84000"/>
              </a:schemeClr>
            </a:gs>
            <a:gs pos="25000">
              <a:srgbClr val="21D6E0"/>
            </a:gs>
            <a:gs pos="75000">
              <a:srgbClr val="0087E6">
                <a:lumMod val="51000"/>
                <a:lumOff val="49000"/>
              </a:srgbClr>
            </a:gs>
            <a:gs pos="100000">
              <a:srgbClr val="005CBF">
                <a:lumMod val="74000"/>
                <a:lumOff val="26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owerPoint\file gambar\GM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26128" y="313152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/>
              <a:t>GGL Induksi pada Kawat dalam Medan Magnetik </a:t>
            </a:r>
            <a:endParaRPr lang="id-ID" dirty="0"/>
          </a:p>
        </p:txBody>
      </p:sp>
      <p:sp>
        <p:nvSpPr>
          <p:cNvPr id="6" name="Rectangle 5"/>
          <p:cNvSpPr/>
          <p:nvPr/>
        </p:nvSpPr>
        <p:spPr>
          <a:xfrm>
            <a:off x="228600" y="1066800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Besar gaya Lorentz yang terjadi pada konduktor PQ sepanjang </a:t>
            </a:r>
            <a:r>
              <a:rPr lang="id-ID" dirty="0">
                <a:latin typeface="Garamond"/>
              </a:rPr>
              <a:t>ℓ </a:t>
            </a:r>
            <a:r>
              <a:rPr lang="id-ID" dirty="0"/>
              <a:t> pada saat bergerak dalam medan magnet B adalah.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894038"/>
            <a:ext cx="2157412" cy="163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8" name="Rectangle 7"/>
          <p:cNvSpPr/>
          <p:nvPr/>
        </p:nvSpPr>
        <p:spPr>
          <a:xfrm>
            <a:off x="228600" y="2226938"/>
            <a:ext cx="5696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Besarnya usaha yang harus dilakukan untuk melawan gaya Lorentz adalah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200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dirty="0"/>
              <a:t>Usaha itu berubah menjadi energi listrik. Besarnya energi listrik adalah 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526642" y="3361982"/>
            <a:ext cx="437242" cy="32316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228600" y="3962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</a:t>
            </a:r>
            <a:r>
              <a:rPr lang="id-ID" dirty="0"/>
              <a:t>esarnya GGL induksi yang dihasilkan oleh kawat PQ adalah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525734" y="4123982"/>
            <a:ext cx="437242" cy="32316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228600" y="46527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</a:t>
            </a:r>
            <a:r>
              <a:rPr lang="id-ID" dirty="0"/>
              <a:t>esarnya gaya perlawanan yang diberikan oleh penghantar memenuhi persamaan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874076" y="4878725"/>
            <a:ext cx="437242" cy="32316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3" name="Group 22"/>
          <p:cNvGrpSpPr/>
          <p:nvPr/>
        </p:nvGrpSpPr>
        <p:grpSpPr>
          <a:xfrm>
            <a:off x="3664526" y="5153891"/>
            <a:ext cx="4928756" cy="1600200"/>
            <a:chOff x="-107777" y="5238908"/>
            <a:chExt cx="4928756" cy="1600200"/>
          </a:xfrm>
        </p:grpSpPr>
        <p:sp>
          <p:nvSpPr>
            <p:cNvPr id="24" name="Round Diagonal Corner Rectangle 23"/>
            <p:cNvSpPr/>
            <p:nvPr/>
          </p:nvSpPr>
          <p:spPr bwMode="auto">
            <a:xfrm>
              <a:off x="261369" y="5749027"/>
              <a:ext cx="4518046" cy="1090081"/>
            </a:xfrm>
            <a:prstGeom prst="round2Diag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6675" cap="flat" cmpd="sng" algn="ctr">
              <a:solidFill>
                <a:schemeClr val="accent3">
                  <a:lumMod val="75000"/>
                </a:schemeClr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</a:endParaRPr>
            </a:p>
          </p:txBody>
        </p:sp>
        <p:pic>
          <p:nvPicPr>
            <p:cNvPr id="25" name="Picture 23" descr="0511-0909-0119-4517_Child_Doing_Math_Homework__clipart_image(www.clipartguide.com).png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 flipH="1">
              <a:off x="-107777" y="5238908"/>
              <a:ext cx="1499811" cy="1522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 bwMode="auto">
            <a:xfrm>
              <a:off x="1346568" y="5786236"/>
              <a:ext cx="347441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Kerjakan </a:t>
              </a:r>
              <a:r>
                <a:rPr lang="en-US" sz="2000" b="1" dirty="0" err="1"/>
                <a:t>Tugas</a:t>
              </a:r>
              <a:r>
                <a:rPr lang="en-US" sz="2000" b="1" dirty="0"/>
                <a:t> 4.1 </a:t>
              </a:r>
              <a:r>
                <a:rPr lang="en-US" sz="2000" dirty="0"/>
                <a:t>di Buku Siswa </a:t>
              </a:r>
              <a:r>
                <a:rPr lang="en-US" sz="2000" i="1" dirty="0"/>
                <a:t>Aktif dan Kreatif Belajar Fisika 3 </a:t>
              </a:r>
              <a:r>
                <a:rPr lang="en-US" sz="2000" dirty="0" err="1"/>
                <a:t>halaman</a:t>
              </a:r>
              <a:r>
                <a:rPr lang="en-US" sz="2000" dirty="0"/>
                <a:t> 83.</a:t>
              </a:r>
              <a:endParaRPr lang="id-ID" sz="2000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047009" y="1797627"/>
            <a:ext cx="1475509" cy="384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2324257" y="1828800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i="1" dirty="0"/>
              <a:t>F </a:t>
            </a:r>
            <a:r>
              <a:rPr lang="id-ID" dirty="0"/>
              <a:t>= </a:t>
            </a:r>
            <a:r>
              <a:rPr lang="id-ID" i="1" dirty="0"/>
              <a:t>Bi </a:t>
            </a:r>
            <a:r>
              <a:rPr lang="id-ID" dirty="0">
                <a:latin typeface="Garamond"/>
              </a:rPr>
              <a:t>ℓ</a:t>
            </a:r>
            <a:r>
              <a:rPr lang="id-ID" dirty="0"/>
              <a:t>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209800" y="2667000"/>
            <a:ext cx="1751537" cy="390935"/>
            <a:chOff x="2209800" y="2667000"/>
            <a:chExt cx="1751537" cy="390935"/>
          </a:xfrm>
        </p:grpSpPr>
        <p:sp>
          <p:nvSpPr>
            <p:cNvPr id="27" name="Rounded Rectangle 26"/>
            <p:cNvSpPr/>
            <p:nvPr/>
          </p:nvSpPr>
          <p:spPr>
            <a:xfrm>
              <a:off x="2209800" y="2667000"/>
              <a:ext cx="1738745" cy="3844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80299" y="2688603"/>
              <a:ext cx="16810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i="1" dirty="0"/>
                <a:t>W </a:t>
              </a:r>
              <a:r>
                <a:rPr lang="id-ID" dirty="0"/>
                <a:t>= –</a:t>
              </a:r>
              <a:r>
                <a:rPr lang="id-ID" i="1" dirty="0"/>
                <a:t>Fs </a:t>
              </a:r>
              <a:r>
                <a:rPr lang="id-ID" dirty="0"/>
                <a:t>= </a:t>
              </a:r>
              <a:r>
                <a:rPr lang="id-ID" i="1" dirty="0"/>
                <a:t>Bi </a:t>
              </a:r>
              <a:r>
                <a:rPr lang="id-ID" dirty="0">
                  <a:latin typeface="Garamond"/>
                </a:rPr>
                <a:t>ℓ </a:t>
              </a:r>
              <a:r>
                <a:rPr lang="id-ID" dirty="0"/>
                <a:t>s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43500" y="3332018"/>
            <a:ext cx="1205345" cy="384464"/>
            <a:chOff x="5143500" y="3332018"/>
            <a:chExt cx="1205345" cy="384464"/>
          </a:xfrm>
        </p:grpSpPr>
        <p:sp>
          <p:nvSpPr>
            <p:cNvPr id="28" name="Rounded Rectangle 27"/>
            <p:cNvSpPr/>
            <p:nvPr/>
          </p:nvSpPr>
          <p:spPr>
            <a:xfrm>
              <a:off x="5143500" y="3332018"/>
              <a:ext cx="1205345" cy="3844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55590" y="3338899"/>
              <a:ext cx="899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i="1" dirty="0"/>
                <a:t>W=</a:t>
              </a:r>
              <a:r>
                <a:rPr lang="en-US" i="1" dirty="0"/>
                <a:t> </a:t>
              </a:r>
              <a:r>
                <a:rPr lang="en-US" i="1" dirty="0">
                  <a:sym typeface="Symbol"/>
                </a:rPr>
                <a:t></a:t>
              </a:r>
              <a:r>
                <a:rPr lang="id-ID" i="1" dirty="0"/>
                <a:t>it </a:t>
              </a:r>
              <a:endParaRPr lang="id-ID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05400" y="4077425"/>
            <a:ext cx="1378527" cy="401057"/>
            <a:chOff x="5105400" y="4077425"/>
            <a:chExt cx="1378527" cy="401057"/>
          </a:xfrm>
        </p:grpSpPr>
        <p:sp>
          <p:nvSpPr>
            <p:cNvPr id="29" name="Rounded Rectangle 28"/>
            <p:cNvSpPr/>
            <p:nvPr/>
          </p:nvSpPr>
          <p:spPr>
            <a:xfrm>
              <a:off x="5105400" y="4094018"/>
              <a:ext cx="1378527" cy="3844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55590" y="4077425"/>
              <a:ext cx="1071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ym typeface="Symbol"/>
                </a:rPr>
                <a:t> </a:t>
              </a:r>
              <a:r>
                <a:rPr lang="id-ID" dirty="0"/>
                <a:t>= –</a:t>
              </a:r>
              <a:r>
                <a:rPr lang="id-ID" i="1" dirty="0"/>
                <a:t>B</a:t>
              </a:r>
              <a:r>
                <a:rPr lang="id-ID" dirty="0">
                  <a:latin typeface="Garamond"/>
                </a:rPr>
                <a:t> ℓ</a:t>
              </a:r>
              <a:r>
                <a:rPr lang="id-ID" i="1" dirty="0"/>
                <a:t>v </a:t>
              </a:r>
              <a:endParaRPr lang="id-ID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517574" y="4634345"/>
            <a:ext cx="1194954" cy="779318"/>
            <a:chOff x="6899565" y="4686300"/>
            <a:chExt cx="1194954" cy="779318"/>
          </a:xfrm>
        </p:grpSpPr>
        <p:sp>
          <p:nvSpPr>
            <p:cNvPr id="19" name="Rounded Rectangle 18"/>
            <p:cNvSpPr/>
            <p:nvPr/>
          </p:nvSpPr>
          <p:spPr>
            <a:xfrm>
              <a:off x="6899565" y="4686300"/>
              <a:ext cx="1194954" cy="77931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835" y="4746912"/>
              <a:ext cx="1000991" cy="688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50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934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0" y="976745"/>
            <a:ext cx="9144000" cy="24002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254000" y="1066800"/>
            <a:ext cx="8737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Induksi magnetik homogen </a:t>
            </a:r>
            <a:r>
              <a:rPr lang="id-ID" i="1" dirty="0"/>
              <a:t>B </a:t>
            </a:r>
            <a:r>
              <a:rPr lang="id-ID" dirty="0"/>
              <a:t>= 5</a:t>
            </a:r>
            <a:r>
              <a:rPr lang="en-US" dirty="0"/>
              <a:t> x</a:t>
            </a:r>
            <a:r>
              <a:rPr lang="id-ID" dirty="0"/>
              <a:t> 10</a:t>
            </a:r>
            <a:r>
              <a:rPr lang="id-ID" baseline="30000" dirty="0"/>
              <a:t>–2</a:t>
            </a:r>
            <a:r>
              <a:rPr lang="id-ID" dirty="0"/>
              <a:t> Wbm</a:t>
            </a:r>
            <a:r>
              <a:rPr lang="id-ID" baseline="30000" dirty="0"/>
              <a:t>–2</a:t>
            </a:r>
            <a:r>
              <a:rPr lang="id-ID" dirty="0"/>
              <a:t> tegak lurus masuk bidang kertas. Kawat PQ dengan panjang 1 m digerakkan ke kanan dengan kecepatan 10 ms</a:t>
            </a:r>
            <a:r>
              <a:rPr lang="id-ID" baseline="30000" dirty="0"/>
              <a:t>–1</a:t>
            </a:r>
            <a:r>
              <a:rPr lang="id-ID" dirty="0"/>
              <a:t>. Tentukanlah GGL induksi yang timbul pada kawat PQ. </a:t>
            </a:r>
            <a:endParaRPr lang="en-US" dirty="0"/>
          </a:p>
          <a:p>
            <a:r>
              <a:rPr lang="id-ID" b="1" dirty="0"/>
              <a:t>Penyelesaian: </a:t>
            </a:r>
            <a:endParaRPr lang="en-US" b="1" dirty="0"/>
          </a:p>
          <a:p>
            <a:r>
              <a:rPr lang="id-ID" dirty="0"/>
              <a:t>Diketahui: </a:t>
            </a:r>
            <a:r>
              <a:rPr lang="id-ID" i="1" dirty="0"/>
              <a:t>B </a:t>
            </a:r>
            <a:r>
              <a:rPr lang="id-ID" dirty="0"/>
              <a:t>= 5 </a:t>
            </a:r>
            <a:r>
              <a:rPr lang="en-US" dirty="0"/>
              <a:t>x </a:t>
            </a:r>
            <a:r>
              <a:rPr lang="id-ID" dirty="0"/>
              <a:t>10</a:t>
            </a:r>
            <a:r>
              <a:rPr lang="id-ID" baseline="30000" dirty="0"/>
              <a:t>–2</a:t>
            </a:r>
            <a:r>
              <a:rPr lang="id-ID" dirty="0"/>
              <a:t> Wbm</a:t>
            </a:r>
            <a:r>
              <a:rPr lang="id-ID" baseline="30000" dirty="0"/>
              <a:t>–2</a:t>
            </a:r>
            <a:r>
              <a:rPr lang="id-ID" dirty="0"/>
              <a:t>;</a:t>
            </a:r>
            <a:r>
              <a:rPr lang="en-US" dirty="0"/>
              <a:t> </a:t>
            </a:r>
            <a:r>
              <a:rPr lang="en-US" i="1" dirty="0">
                <a:latin typeface="Garamond"/>
              </a:rPr>
              <a:t>ℓ</a:t>
            </a:r>
            <a:r>
              <a:rPr lang="id-ID" dirty="0"/>
              <a:t> = 1 m; dan </a:t>
            </a:r>
            <a:r>
              <a:rPr lang="id-ID" i="1" dirty="0"/>
              <a:t>v </a:t>
            </a:r>
            <a:r>
              <a:rPr lang="id-ID" dirty="0"/>
              <a:t>= 10 ms</a:t>
            </a:r>
            <a:r>
              <a:rPr lang="id-ID" baseline="30000" dirty="0"/>
              <a:t>–1</a:t>
            </a:r>
            <a:r>
              <a:rPr lang="id-ID" dirty="0"/>
              <a:t>. </a:t>
            </a:r>
            <a:endParaRPr lang="en-US" dirty="0"/>
          </a:p>
          <a:p>
            <a:pPr marL="285750" indent="-285750">
              <a:buFont typeface="Symbol"/>
              <a:buChar char="e"/>
            </a:pPr>
            <a:r>
              <a:rPr lang="id-ID" dirty="0"/>
              <a:t>= </a:t>
            </a:r>
            <a:r>
              <a:rPr lang="id-ID" i="1" dirty="0"/>
              <a:t>B</a:t>
            </a:r>
            <a:r>
              <a:rPr lang="id-ID" i="1" dirty="0">
                <a:latin typeface="Garamond"/>
              </a:rPr>
              <a:t>ℓ</a:t>
            </a:r>
            <a:r>
              <a:rPr lang="id-ID" i="1" dirty="0"/>
              <a:t>v </a:t>
            </a:r>
            <a:r>
              <a:rPr lang="id-ID" dirty="0"/>
              <a:t>= (5</a:t>
            </a:r>
            <a:r>
              <a:rPr lang="en-US" dirty="0"/>
              <a:t> x</a:t>
            </a:r>
            <a:r>
              <a:rPr lang="id-ID" dirty="0"/>
              <a:t> 10</a:t>
            </a:r>
            <a:r>
              <a:rPr lang="id-ID" baseline="30000" dirty="0"/>
              <a:t>–2 </a:t>
            </a:r>
            <a:r>
              <a:rPr lang="id-ID" dirty="0"/>
              <a:t>Wbm</a:t>
            </a:r>
            <a:r>
              <a:rPr lang="id-ID" baseline="30000" dirty="0"/>
              <a:t>–2</a:t>
            </a:r>
            <a:r>
              <a:rPr lang="id-ID" dirty="0"/>
              <a:t>)(1 m)(10 ms</a:t>
            </a:r>
            <a:r>
              <a:rPr lang="id-ID" baseline="30000" dirty="0"/>
              <a:t>–1</a:t>
            </a:r>
            <a:r>
              <a:rPr lang="id-ID" dirty="0"/>
              <a:t>) = 0,5 volt</a:t>
            </a:r>
            <a:r>
              <a:rPr lang="en-US" dirty="0"/>
              <a:t>.</a:t>
            </a:r>
          </a:p>
          <a:p>
            <a:r>
              <a:rPr lang="id-ID" dirty="0"/>
              <a:t>Jadi, GGL induksi pada kawat PQ sebesar 0,5 volt dengan arah arusnya dari Q ke P. </a:t>
            </a:r>
          </a:p>
        </p:txBody>
      </p:sp>
      <p:pic>
        <p:nvPicPr>
          <p:cNvPr id="5" name="Picture 4" descr="F:\PowerPoint\file gambar\GM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22115" y="504398"/>
            <a:ext cx="15899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Contoh</a:t>
            </a:r>
            <a:r>
              <a:rPr lang="en-US" sz="2200" b="1" dirty="0"/>
              <a:t> </a:t>
            </a:r>
            <a:r>
              <a:rPr lang="en-US" sz="2200" b="1" dirty="0" err="1"/>
              <a:t>Soal</a:t>
            </a:r>
            <a:endParaRPr lang="id-ID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14581" y="3505200"/>
            <a:ext cx="16055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/>
              <a:t>Latihan</a:t>
            </a:r>
            <a:r>
              <a:rPr lang="en-US" sz="2200" b="1" dirty="0"/>
              <a:t> </a:t>
            </a:r>
            <a:r>
              <a:rPr lang="en-US" sz="2200" b="1" dirty="0" err="1"/>
              <a:t>Soal</a:t>
            </a:r>
            <a:endParaRPr lang="id-ID" sz="2200" b="1" dirty="0"/>
          </a:p>
        </p:txBody>
      </p:sp>
      <p:sp>
        <p:nvSpPr>
          <p:cNvPr id="20" name="Rectangle 19"/>
          <p:cNvSpPr/>
          <p:nvPr/>
        </p:nvSpPr>
        <p:spPr>
          <a:xfrm>
            <a:off x="0" y="3962400"/>
            <a:ext cx="9144000" cy="146165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54000" y="4059766"/>
            <a:ext cx="869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kawat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U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hambatan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= 15 ohm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kawat</a:t>
            </a:r>
            <a:r>
              <a:rPr lang="en-US" dirty="0"/>
              <a:t> </a:t>
            </a:r>
            <a:r>
              <a:rPr lang="en-US" dirty="0" err="1"/>
              <a:t>ab</a:t>
            </a:r>
            <a:r>
              <a:rPr lang="en-US" dirty="0"/>
              <a:t> </a:t>
            </a:r>
            <a:r>
              <a:rPr lang="en-US" dirty="0" err="1"/>
              <a:t>panjangnya</a:t>
            </a:r>
            <a:r>
              <a:rPr lang="en-US" dirty="0"/>
              <a:t> 15 cm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digerakkan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diletakkan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medan</a:t>
            </a:r>
            <a:r>
              <a:rPr lang="en-US" dirty="0"/>
              <a:t> </a:t>
            </a:r>
            <a:r>
              <a:rPr lang="en-US" dirty="0" err="1"/>
              <a:t>magnetik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= 0,1 T (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).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kawat</a:t>
            </a:r>
            <a:r>
              <a:rPr lang="en-US" dirty="0"/>
              <a:t> </a:t>
            </a:r>
            <a:r>
              <a:rPr lang="en-US" dirty="0" err="1"/>
              <a:t>ab</a:t>
            </a:r>
            <a:r>
              <a:rPr lang="en-US" dirty="0"/>
              <a:t> </a:t>
            </a:r>
            <a:r>
              <a:rPr lang="en-US" dirty="0" err="1"/>
              <a:t>digerakkan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timbul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induksi</a:t>
            </a:r>
            <a:r>
              <a:rPr lang="en-US" dirty="0"/>
              <a:t> 1,5 10</a:t>
            </a:r>
            <a:r>
              <a:rPr lang="en-US" baseline="30000" dirty="0"/>
              <a:t>-2</a:t>
            </a:r>
            <a:r>
              <a:rPr lang="en-US" dirty="0"/>
              <a:t> 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kawat</a:t>
            </a:r>
            <a:r>
              <a:rPr lang="en-US" dirty="0"/>
              <a:t> ab. </a:t>
            </a:r>
            <a:r>
              <a:rPr lang="en-US" dirty="0" err="1"/>
              <a:t>Tentukan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kawat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0755602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" y="313152"/>
            <a:ext cx="4831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b="1" dirty="0">
                <a:solidFill>
                  <a:srgbClr val="FF0000"/>
                </a:solidFill>
              </a:rPr>
              <a:t>C. Induktansi </a:t>
            </a:r>
            <a:endParaRPr lang="id-ID" sz="28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354" y="1042554"/>
            <a:ext cx="2425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b="1" dirty="0"/>
              <a:t>1. Induktansi Diri </a:t>
            </a:r>
            <a:endParaRPr lang="id-ID" sz="2400" dirty="0"/>
          </a:p>
        </p:txBody>
      </p:sp>
      <p:sp>
        <p:nvSpPr>
          <p:cNvPr id="9" name="Rectangle 8"/>
          <p:cNvSpPr/>
          <p:nvPr/>
        </p:nvSpPr>
        <p:spPr>
          <a:xfrm>
            <a:off x="432955" y="2880657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Besarnya GGL induksi ini berbanding lurus dengan laju perubahan kuat arus pada kumparan yang disebut </a:t>
            </a:r>
            <a:r>
              <a:rPr lang="id-ID" b="1" dirty="0"/>
              <a:t>GGL induksi diri</a:t>
            </a:r>
            <a:r>
              <a:rPr lang="id-ID" dirty="0"/>
              <a:t>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2955" y="3554186"/>
            <a:ext cx="5057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Jika perubahan arusnya konstan, persamaannya dapat dituliskan sebagai berikut. </a:t>
            </a:r>
            <a:endParaRPr lang="id-ID" dirty="0"/>
          </a:p>
        </p:txBody>
      </p:sp>
      <p:sp>
        <p:nvSpPr>
          <p:cNvPr id="11" name="Right Arrow 10"/>
          <p:cNvSpPr/>
          <p:nvPr/>
        </p:nvSpPr>
        <p:spPr>
          <a:xfrm>
            <a:off x="5186049" y="3695700"/>
            <a:ext cx="366737" cy="381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432955" y="43988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dirty="0"/>
              <a:t>Untuk perubahan yang kecil, persamaannya akan menjadi 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924791" y="4427848"/>
            <a:ext cx="366737" cy="381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/>
        </p:nvSpPr>
        <p:spPr>
          <a:xfrm>
            <a:off x="432955" y="5106769"/>
            <a:ext cx="5316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Berdasarkan konsep GGL induksi dan GGL induksi diri, buktikan bahwa besar induktansi dari kumparan adalah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2955" y="59055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/>
              <a:t>Harga induksi magnetik </a:t>
            </a:r>
            <a:r>
              <a:rPr lang="sv-SE" i="1" dirty="0"/>
              <a:t>B </a:t>
            </a:r>
            <a:r>
              <a:rPr lang="sv-SE" dirty="0"/>
              <a:t>pada persamaan tersebut, akan diperoleh </a:t>
            </a:r>
            <a:endParaRPr lang="id-ID" dirty="0"/>
          </a:p>
        </p:txBody>
      </p:sp>
      <p:sp>
        <p:nvSpPr>
          <p:cNvPr id="19" name="Right Arrow 18"/>
          <p:cNvSpPr/>
          <p:nvPr/>
        </p:nvSpPr>
        <p:spPr>
          <a:xfrm>
            <a:off x="6121395" y="5298704"/>
            <a:ext cx="366737" cy="381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ight Arrow 20"/>
          <p:cNvSpPr/>
          <p:nvPr/>
        </p:nvSpPr>
        <p:spPr>
          <a:xfrm>
            <a:off x="6179122" y="6125854"/>
            <a:ext cx="366737" cy="381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8" name="Group 27"/>
          <p:cNvGrpSpPr/>
          <p:nvPr/>
        </p:nvGrpSpPr>
        <p:grpSpPr>
          <a:xfrm>
            <a:off x="852056" y="1544782"/>
            <a:ext cx="4499262" cy="1208809"/>
            <a:chOff x="921658" y="1752600"/>
            <a:chExt cx="4499262" cy="1208809"/>
          </a:xfrm>
        </p:grpSpPr>
        <p:sp>
          <p:nvSpPr>
            <p:cNvPr id="29" name="AutoShape 14"/>
            <p:cNvSpPr>
              <a:spLocks noChangeArrowheads="1"/>
            </p:cNvSpPr>
            <p:nvPr/>
          </p:nvSpPr>
          <p:spPr bwMode="auto">
            <a:xfrm>
              <a:off x="921658" y="2167886"/>
              <a:ext cx="3532907" cy="793523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66600" cap="flat">
              <a:solidFill>
                <a:srgbClr val="00CCFF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248010" y="1786449"/>
              <a:ext cx="1654847" cy="609600"/>
            </a:xfrm>
            <a:prstGeom prst="roundRect">
              <a:avLst/>
            </a:prstGeom>
            <a:solidFill>
              <a:srgbClr val="00CCFF"/>
            </a:solidFill>
            <a:ln>
              <a:noFill/>
            </a:ln>
            <a:scene3d>
              <a:camera prst="orthographicFront">
                <a:rot lat="0" lon="0" rev="6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17209" y="2481553"/>
              <a:ext cx="4403711" cy="367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5000" rIns="90000" bIns="45000">
              <a:spAutoFit/>
            </a:bodyPr>
            <a:lstStyle/>
            <a:p>
              <a:r>
                <a:rPr lang="id-ID" dirty="0"/>
                <a:t>Lakukan </a:t>
              </a:r>
              <a:r>
                <a:rPr lang="en-US" b="1" dirty="0"/>
                <a:t>K</a:t>
              </a:r>
              <a:r>
                <a:rPr lang="id-ID" b="1" dirty="0"/>
                <a:t>egiatan </a:t>
              </a:r>
              <a:r>
                <a:rPr lang="en-US" b="1" dirty="0"/>
                <a:t>4.1</a:t>
              </a:r>
              <a:r>
                <a:rPr lang="id-ID" dirty="0"/>
                <a:t> dengan baik.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37687" y="1752600"/>
              <a:ext cx="2258043" cy="584775"/>
            </a:xfrm>
            <a:prstGeom prst="rect">
              <a:avLst/>
            </a:prstGeom>
            <a:scene3d>
              <a:camera prst="orthographicFront">
                <a:rot lat="0" lon="0" rev="600000"/>
              </a:camera>
              <a:lightRig rig="threePt" dir="t"/>
            </a:scene3d>
          </p:spPr>
          <p:txBody>
            <a:bodyPr wrap="square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r>
                <a:rPr lang="en-US" sz="3200" b="1" dirty="0">
                  <a:ln w="11430"/>
                  <a:solidFill>
                    <a:srgbClr val="FFFF66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Calibri" pitchFamily="34" charset="0"/>
                </a:rPr>
                <a:t>Kegiatan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673436" y="3377045"/>
            <a:ext cx="1153797" cy="779319"/>
            <a:chOff x="7408718" y="3491345"/>
            <a:chExt cx="1184564" cy="800100"/>
          </a:xfrm>
        </p:grpSpPr>
        <p:sp>
          <p:nvSpPr>
            <p:cNvPr id="2" name="Rounded Rectangle 1"/>
            <p:cNvSpPr/>
            <p:nvPr/>
          </p:nvSpPr>
          <p:spPr>
            <a:xfrm>
              <a:off x="7408718" y="3491345"/>
              <a:ext cx="1184564" cy="8001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035" y="3543876"/>
              <a:ext cx="1032165" cy="666606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5372100" y="4229100"/>
            <a:ext cx="1153797" cy="779319"/>
            <a:chOff x="7408718" y="3491345"/>
            <a:chExt cx="1184564" cy="800100"/>
          </a:xfrm>
        </p:grpSpPr>
        <p:sp>
          <p:nvSpPr>
            <p:cNvPr id="37" name="Rounded Rectangle 36"/>
            <p:cNvSpPr/>
            <p:nvPr/>
          </p:nvSpPr>
          <p:spPr>
            <a:xfrm>
              <a:off x="7408718" y="3491345"/>
              <a:ext cx="1184564" cy="8001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8351" y="3564658"/>
              <a:ext cx="1010660" cy="666606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643255" y="5029200"/>
            <a:ext cx="1153797" cy="779319"/>
            <a:chOff x="7408718" y="3491345"/>
            <a:chExt cx="1184564" cy="800100"/>
          </a:xfrm>
        </p:grpSpPr>
        <p:sp>
          <p:nvSpPr>
            <p:cNvPr id="43" name="Rounded Rectangle 42"/>
            <p:cNvSpPr/>
            <p:nvPr/>
          </p:nvSpPr>
          <p:spPr>
            <a:xfrm>
              <a:off x="7408718" y="3491345"/>
              <a:ext cx="1184564" cy="8001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619" y="3564658"/>
              <a:ext cx="774123" cy="666606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4648200" y="5929746"/>
            <a:ext cx="1347358" cy="779319"/>
            <a:chOff x="7408718" y="3491345"/>
            <a:chExt cx="1383287" cy="800100"/>
          </a:xfrm>
        </p:grpSpPr>
        <p:sp>
          <p:nvSpPr>
            <p:cNvPr id="49" name="Rounded Rectangle 48"/>
            <p:cNvSpPr/>
            <p:nvPr/>
          </p:nvSpPr>
          <p:spPr>
            <a:xfrm>
              <a:off x="7408718" y="3491345"/>
              <a:ext cx="1383287" cy="8001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942" y="3583787"/>
              <a:ext cx="1135651" cy="64009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705601" y="5929746"/>
            <a:ext cx="2026926" cy="779319"/>
            <a:chOff x="6705601" y="5929746"/>
            <a:chExt cx="2026926" cy="779319"/>
          </a:xfrm>
        </p:grpSpPr>
        <p:sp>
          <p:nvSpPr>
            <p:cNvPr id="52" name="Rounded Rectangle 51"/>
            <p:cNvSpPr/>
            <p:nvPr/>
          </p:nvSpPr>
          <p:spPr>
            <a:xfrm>
              <a:off x="6705601" y="5929746"/>
              <a:ext cx="2026926" cy="77931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763783" y="6019787"/>
                  <a:ext cx="1968744" cy="6365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d-ID" i="1" smtClean="0">
                            <a:latin typeface="Cambria Math"/>
                            <a:sym typeface="Symbol"/>
                          </a:rPr>
                          <m:t></m:t>
                        </m:r>
                        <m:r>
                          <a:rPr lang="en-US" b="0" i="1" smtClean="0">
                            <a:latin typeface="Cambria Math"/>
                            <a:sym typeface="Symbol"/>
                          </a:rPr>
                          <m:t>𝐿</m:t>
                        </m:r>
                        <m:r>
                          <a:rPr lang="en-US" b="0" i="0" smtClean="0">
                            <a:latin typeface="Cambria Math"/>
                            <a:sym typeface="Symbol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sym typeface="Symbol"/>
                              </a:rPr>
                              <m:t>𝑁</m:t>
                            </m:r>
                            <m:r>
                              <a:rPr lang="id-ID">
                                <a:latin typeface="Cambria Math"/>
                                <a:sym typeface="Symbol"/>
                              </a:rPr>
                              <m:t>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sym typeface="Symbol"/>
                              </a:rPr>
                              <m:t>𝑖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  <a:ea typeface="Cambria Math"/>
                            <a:sym typeface="Symbol"/>
                          </a:rPr>
                          <m:t>→</m:t>
                        </m:r>
                        <m:r>
                          <a:rPr lang="id-ID">
                            <a:latin typeface="Cambria Math"/>
                            <a:sym typeface="Symbol"/>
                          </a:rPr>
                          <m:t></m:t>
                        </m:r>
                        <m:r>
                          <a:rPr lang="en-US" b="0" i="0" smtClean="0">
                            <a:latin typeface="Cambria Math"/>
                            <a:sym typeface="Symbol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sym typeface="Symbol"/>
                              </a:rPr>
                              <m:t>𝐿𝑖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sym typeface="Symbol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3783" y="6019787"/>
                  <a:ext cx="1968744" cy="63658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248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767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286" y="240268"/>
            <a:ext cx="5069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id-ID" dirty="0"/>
              <a:t>esarya induktansi diri dari sebuah solenoida adalah </a:t>
            </a:r>
          </a:p>
        </p:txBody>
      </p:sp>
      <p:sp>
        <p:nvSpPr>
          <p:cNvPr id="7" name="Rectangle 6"/>
          <p:cNvSpPr/>
          <p:nvPr/>
        </p:nvSpPr>
        <p:spPr>
          <a:xfrm>
            <a:off x="134711" y="1724892"/>
            <a:ext cx="5008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Jika sebuah induktor dilalui oleh arus listrik, besarnya energi listrik yang dapat dimanfaatkan oleh induktor sama dengan energi listrik yang diambil oleh induktor. </a:t>
            </a:r>
          </a:p>
        </p:txBody>
      </p:sp>
      <p:sp>
        <p:nvSpPr>
          <p:cNvPr id="9" name="Rectangle 8"/>
          <p:cNvSpPr/>
          <p:nvPr/>
        </p:nvSpPr>
        <p:spPr>
          <a:xfrm>
            <a:off x="134710" y="4572000"/>
            <a:ext cx="2732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b="1" dirty="0"/>
              <a:t>2. Induktansi Silang </a:t>
            </a:r>
            <a:endParaRPr lang="id-ID" sz="2400" dirty="0"/>
          </a:p>
        </p:txBody>
      </p:sp>
      <p:sp>
        <p:nvSpPr>
          <p:cNvPr id="10" name="Rectangle 9"/>
          <p:cNvSpPr/>
          <p:nvPr/>
        </p:nvSpPr>
        <p:spPr>
          <a:xfrm>
            <a:off x="284843" y="4993583"/>
            <a:ext cx="8192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Jika pada kumparan primer dilakukan perubahan kuat arus dengan mengubah-ubah harga </a:t>
            </a:r>
            <a:r>
              <a:rPr lang="sv-SE" i="1" dirty="0"/>
              <a:t>R</a:t>
            </a:r>
            <a:r>
              <a:rPr lang="sv-SE" dirty="0"/>
              <a:t>, akan terjadi perubahan fluks magnetik pada kumparan primer. 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288697" y="5639914"/>
            <a:ext cx="8423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Perubahan pada kumparan primer ini akan menimbulkan perubahan fluks magnetik pada kumparan sekunder dan akan menimbulkan GGL induksi. Peristiwa ini disebut </a:t>
            </a:r>
            <a:r>
              <a:rPr lang="id-ID" i="1" dirty="0"/>
              <a:t>induktansi silang </a:t>
            </a:r>
            <a:r>
              <a:rPr lang="id-ID" dirty="0"/>
              <a:t>atau </a:t>
            </a:r>
            <a:r>
              <a:rPr lang="id-ID" i="1" dirty="0"/>
              <a:t>induksi timbal-balik</a:t>
            </a:r>
            <a:r>
              <a:rPr lang="id-ID" dirty="0"/>
              <a:t>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17611" y="2980643"/>
            <a:ext cx="5039353" cy="1522414"/>
            <a:chOff x="-488537" y="5318842"/>
            <a:chExt cx="5039353" cy="1522414"/>
          </a:xfrm>
        </p:grpSpPr>
        <p:sp>
          <p:nvSpPr>
            <p:cNvPr id="17" name="Round Diagonal Corner Rectangle 16"/>
            <p:cNvSpPr/>
            <p:nvPr/>
          </p:nvSpPr>
          <p:spPr bwMode="auto">
            <a:xfrm>
              <a:off x="261369" y="5749028"/>
              <a:ext cx="4289447" cy="1092228"/>
            </a:xfrm>
            <a:prstGeom prst="round2Diag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6675" cap="flat" cmpd="sng" algn="ctr">
              <a:solidFill>
                <a:schemeClr val="accent3">
                  <a:lumMod val="75000"/>
                </a:schemeClr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</a:endParaRPr>
            </a:p>
          </p:txBody>
        </p:sp>
        <p:pic>
          <p:nvPicPr>
            <p:cNvPr id="18" name="Picture 23" descr="0511-0909-0119-4517_Child_Doing_Math_Homework__clipart_image(www.clipartguide.com).png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 flipH="1">
              <a:off x="-488537" y="5318842"/>
              <a:ext cx="1499811" cy="1522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 bwMode="auto">
            <a:xfrm>
              <a:off x="1011275" y="5786236"/>
              <a:ext cx="34356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Kerjakan </a:t>
              </a:r>
              <a:r>
                <a:rPr lang="en-US" b="1" dirty="0" err="1"/>
                <a:t>Tugas</a:t>
              </a:r>
              <a:r>
                <a:rPr lang="en-US" b="1" dirty="0"/>
                <a:t> 4.2 dan </a:t>
              </a:r>
              <a:r>
                <a:rPr lang="en-US" b="1" dirty="0" err="1"/>
                <a:t>Tugas</a:t>
              </a:r>
              <a:r>
                <a:rPr lang="en-US" b="1" dirty="0"/>
                <a:t> 4.3 </a:t>
              </a:r>
              <a:r>
                <a:rPr lang="en-US" dirty="0"/>
                <a:t>di Buku Siswa </a:t>
              </a:r>
              <a:r>
                <a:rPr lang="en-US" i="1" dirty="0"/>
                <a:t>Aktif dan Kreatif Belajar Fisika 3 </a:t>
              </a:r>
              <a:r>
                <a:rPr lang="en-US" dirty="0" err="1"/>
                <a:t>halaman</a:t>
              </a:r>
              <a:r>
                <a:rPr lang="en-US" dirty="0"/>
                <a:t> 84-85.</a:t>
              </a:r>
              <a:endParaRPr lang="id-ID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094364" y="380999"/>
            <a:ext cx="3291099" cy="2123210"/>
            <a:chOff x="5257799" y="3792955"/>
            <a:chExt cx="3291099" cy="2123210"/>
          </a:xfrm>
        </p:grpSpPr>
        <p:sp>
          <p:nvSpPr>
            <p:cNvPr id="21" name="Snip and Round Single Corner Rectangle 20"/>
            <p:cNvSpPr/>
            <p:nvPr/>
          </p:nvSpPr>
          <p:spPr>
            <a:xfrm flipH="1">
              <a:off x="5257799" y="4235223"/>
              <a:ext cx="3280707" cy="1680942"/>
            </a:xfrm>
            <a:prstGeom prst="snipRoundRect">
              <a:avLst>
                <a:gd name="adj1" fmla="val 11946"/>
                <a:gd name="adj2" fmla="val 1108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35460" y="4618830"/>
              <a:ext cx="321343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b="1" dirty="0"/>
                <a:t>Teliti </a:t>
              </a:r>
              <a:endParaRPr lang="id-ID" dirty="0"/>
            </a:p>
            <a:p>
              <a:r>
                <a:rPr lang="id-ID" dirty="0"/>
                <a:t>Anda harus teliti dalam membedakan antara induktansi diri dan induktansi silang 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504691" y="3792955"/>
              <a:ext cx="2801257" cy="891466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>
                  <a:ln w="11430"/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Calibri" pitchFamily="34" charset="0"/>
                </a:rPr>
                <a:t>Menjalankan</a:t>
              </a:r>
              <a:r>
                <a:rPr lang="en-US" sz="2800" b="1" dirty="0">
                  <a:ln w="11430"/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Calibri" pitchFamily="34" charset="0"/>
                </a:rPr>
                <a:t> </a:t>
              </a:r>
              <a:r>
                <a:rPr lang="en-US" sz="2800" b="1" dirty="0" err="1">
                  <a:ln w="11430"/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Calibri" pitchFamily="34" charset="0"/>
                </a:rPr>
                <a:t>Perilaku</a:t>
              </a:r>
              <a:r>
                <a:rPr lang="en-US" sz="2800" b="1" dirty="0">
                  <a:ln w="11430"/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Calibri" pitchFamily="34" charset="0"/>
                </a:rPr>
                <a:t> </a:t>
              </a:r>
              <a:r>
                <a:rPr lang="en-US" sz="2800" b="1" dirty="0" err="1">
                  <a:ln w="11430"/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Calibri" pitchFamily="34" charset="0"/>
                </a:rPr>
                <a:t>Ilmiah</a:t>
              </a:r>
              <a:endParaRPr 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8181" y="748145"/>
            <a:ext cx="1153797" cy="779319"/>
            <a:chOff x="7408718" y="3491345"/>
            <a:chExt cx="1184564" cy="800100"/>
          </a:xfrm>
        </p:grpSpPr>
        <p:sp>
          <p:nvSpPr>
            <p:cNvPr id="25" name="Rounded Rectangle 24"/>
            <p:cNvSpPr/>
            <p:nvPr/>
          </p:nvSpPr>
          <p:spPr>
            <a:xfrm>
              <a:off x="7408718" y="3491345"/>
              <a:ext cx="1184564" cy="8001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043" y="3571002"/>
              <a:ext cx="1032165" cy="655027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594264" y="2847109"/>
            <a:ext cx="1063336" cy="768927"/>
            <a:chOff x="7408718" y="3491345"/>
            <a:chExt cx="1184564" cy="800100"/>
          </a:xfrm>
        </p:grpSpPr>
        <p:sp>
          <p:nvSpPr>
            <p:cNvPr id="28" name="Rounded Rectangle 27"/>
            <p:cNvSpPr/>
            <p:nvPr/>
          </p:nvSpPr>
          <p:spPr>
            <a:xfrm>
              <a:off x="7408718" y="3491345"/>
              <a:ext cx="1184564" cy="8001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138" y="3571002"/>
              <a:ext cx="971975" cy="655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52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524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Besarnya GGL induksi yang timbul pada kumparan sekunder karena pengaruh perubahan fluks magnetik pada kumparan primer dalam waktu </a:t>
            </a:r>
            <a:r>
              <a:rPr lang="id-ID" i="1" dirty="0"/>
              <a:t>dt </a:t>
            </a:r>
            <a:r>
              <a:rPr lang="id-ID" dirty="0"/>
              <a:t>adalah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58757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GGL pada bagian kumparan sekunder ini juga dapat ditentukan karena pengaruh perubahan arus di kumparan primer sebesar </a:t>
            </a:r>
            <a:r>
              <a:rPr lang="id-ID" i="1" dirty="0"/>
              <a:t>di</a:t>
            </a:r>
            <a:r>
              <a:rPr lang="id-ID" dirty="0"/>
              <a:t>1 dalam waktu </a:t>
            </a:r>
            <a:r>
              <a:rPr lang="id-ID" i="1" dirty="0"/>
              <a:t>dt</a:t>
            </a:r>
            <a:r>
              <a:rPr lang="id-ID" dirty="0"/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39890" y="3335169"/>
            <a:ext cx="7075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mensubtitusi</a:t>
            </a:r>
            <a:r>
              <a:rPr lang="en-US" dirty="0"/>
              <a:t> </a:t>
            </a:r>
            <a:r>
              <a:rPr lang="id-ID" dirty="0"/>
              <a:t>persamaan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id-ID" dirty="0"/>
              <a:t> induktansi silang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140" y="4779733"/>
            <a:ext cx="8230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</a:t>
            </a:r>
            <a:r>
              <a:rPr lang="id-ID" dirty="0"/>
              <a:t>duktansi silang (</a:t>
            </a:r>
            <a:r>
              <a:rPr lang="id-ID" i="1" dirty="0"/>
              <a:t>M</a:t>
            </a:r>
            <a:r>
              <a:rPr lang="id-ID" dirty="0"/>
              <a:t>) dapat juga ditentukan dengan memerhatikan fenomena yang terjadi pada kumparan primer oleh kumparan sekunder, yaitu </a:t>
            </a:r>
          </a:p>
        </p:txBody>
      </p:sp>
      <p:pic>
        <p:nvPicPr>
          <p:cNvPr id="12" name="Picture 11" descr="F:\PowerPoint\file gambar\GMP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767" y="76199"/>
            <a:ext cx="734865" cy="8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423803" y="820882"/>
            <a:ext cx="1413164" cy="748145"/>
            <a:chOff x="4426527" y="935182"/>
            <a:chExt cx="1413164" cy="748145"/>
          </a:xfrm>
        </p:grpSpPr>
        <p:sp>
          <p:nvSpPr>
            <p:cNvPr id="2" name="Rounded Rectangle 1"/>
            <p:cNvSpPr/>
            <p:nvPr/>
          </p:nvSpPr>
          <p:spPr>
            <a:xfrm>
              <a:off x="4426527" y="935182"/>
              <a:ext cx="1413164" cy="7481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9467" y="998104"/>
              <a:ext cx="1174751" cy="61724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423803" y="2438400"/>
            <a:ext cx="1413164" cy="748145"/>
            <a:chOff x="4426527" y="935182"/>
            <a:chExt cx="1413164" cy="748145"/>
          </a:xfrm>
        </p:grpSpPr>
        <p:sp>
          <p:nvSpPr>
            <p:cNvPr id="15" name="Rounded Rectangle 14"/>
            <p:cNvSpPr/>
            <p:nvPr/>
          </p:nvSpPr>
          <p:spPr>
            <a:xfrm>
              <a:off x="4426527" y="935182"/>
              <a:ext cx="1413164" cy="7481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9423" y="998104"/>
              <a:ext cx="1154839" cy="61724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3034144" y="3889665"/>
            <a:ext cx="2192483" cy="748145"/>
            <a:chOff x="4426526" y="935182"/>
            <a:chExt cx="2192483" cy="748145"/>
          </a:xfrm>
        </p:grpSpPr>
        <p:sp>
          <p:nvSpPr>
            <p:cNvPr id="18" name="Rounded Rectangle 17"/>
            <p:cNvSpPr/>
            <p:nvPr/>
          </p:nvSpPr>
          <p:spPr>
            <a:xfrm>
              <a:off x="4426526" y="935182"/>
              <a:ext cx="2192483" cy="7481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858" y="1018686"/>
              <a:ext cx="2089587" cy="62872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69276" y="5566065"/>
            <a:ext cx="1272716" cy="748145"/>
            <a:chOff x="3569276" y="5566065"/>
            <a:chExt cx="1272716" cy="748145"/>
          </a:xfrm>
        </p:grpSpPr>
        <p:sp>
          <p:nvSpPr>
            <p:cNvPr id="21" name="Rounded Rectangle 20"/>
            <p:cNvSpPr/>
            <p:nvPr/>
          </p:nvSpPr>
          <p:spPr>
            <a:xfrm>
              <a:off x="3569276" y="5566065"/>
              <a:ext cx="1267691" cy="7481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616207" y="5622010"/>
                  <a:ext cx="1225785" cy="6626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sym typeface="Symbol"/>
                                  </a:rPr>
                                  <m:t>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207" y="5622010"/>
                  <a:ext cx="1225785" cy="66268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444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1528</Words>
  <Application>Microsoft Office PowerPoint</Application>
  <PresentationFormat>On-screen Show (4:3)</PresentationFormat>
  <Paragraphs>128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Unicode MS</vt:lpstr>
      <vt:lpstr>Berlin Sans FB Demi</vt:lpstr>
      <vt:lpstr>Book Antiqua</vt:lpstr>
      <vt:lpstr>Calibri</vt:lpstr>
      <vt:lpstr>Cambria Math</vt:lpstr>
      <vt:lpstr>Garamond</vt:lpstr>
      <vt:lpstr>Microsoft Sans Serif</vt:lpstr>
      <vt:lpstr>Symbol</vt:lpstr>
      <vt:lpstr>Tahoma</vt:lpstr>
      <vt:lpstr>Tekton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KOORDINATOR-02</dc:creator>
  <cp:lastModifiedBy>KOORDINATOR-02</cp:lastModifiedBy>
  <cp:revision>99</cp:revision>
  <dcterms:created xsi:type="dcterms:W3CDTF">2015-04-22T04:09:04Z</dcterms:created>
  <dcterms:modified xsi:type="dcterms:W3CDTF">2016-08-26T02:24:12Z</dcterms:modified>
</cp:coreProperties>
</file>